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88"/>
  </p:notesMasterIdLst>
  <p:handoutMasterIdLst>
    <p:handoutMasterId r:id="rId89"/>
  </p:handoutMasterIdLst>
  <p:sldIdLst>
    <p:sldId id="262" r:id="rId2"/>
    <p:sldId id="841" r:id="rId3"/>
    <p:sldId id="505" r:id="rId4"/>
    <p:sldId id="810" r:id="rId5"/>
    <p:sldId id="811" r:id="rId6"/>
    <p:sldId id="645" r:id="rId7"/>
    <p:sldId id="813" r:id="rId8"/>
    <p:sldId id="814" r:id="rId9"/>
    <p:sldId id="739" r:id="rId10"/>
    <p:sldId id="663" r:id="rId11"/>
    <p:sldId id="664" r:id="rId12"/>
    <p:sldId id="853" r:id="rId13"/>
    <p:sldId id="854" r:id="rId14"/>
    <p:sldId id="855" r:id="rId15"/>
    <p:sldId id="856" r:id="rId16"/>
    <p:sldId id="742" r:id="rId17"/>
    <p:sldId id="647" r:id="rId18"/>
    <p:sldId id="816" r:id="rId19"/>
    <p:sldId id="842" r:id="rId20"/>
    <p:sldId id="852" r:id="rId21"/>
    <p:sldId id="844" r:id="rId22"/>
    <p:sldId id="845" r:id="rId23"/>
    <p:sldId id="846" r:id="rId24"/>
    <p:sldId id="847" r:id="rId25"/>
    <p:sldId id="848" r:id="rId26"/>
    <p:sldId id="849" r:id="rId27"/>
    <p:sldId id="851" r:id="rId28"/>
    <p:sldId id="824" r:id="rId29"/>
    <p:sldId id="560" r:id="rId30"/>
    <p:sldId id="826" r:id="rId31"/>
    <p:sldId id="827" r:id="rId32"/>
    <p:sldId id="825" r:id="rId33"/>
    <p:sldId id="857" r:id="rId34"/>
    <p:sldId id="829" r:id="rId35"/>
    <p:sldId id="762" r:id="rId36"/>
    <p:sldId id="763" r:id="rId37"/>
    <p:sldId id="861" r:id="rId38"/>
    <p:sldId id="862" r:id="rId39"/>
    <p:sldId id="765" r:id="rId40"/>
    <p:sldId id="766" r:id="rId41"/>
    <p:sldId id="767" r:id="rId42"/>
    <p:sldId id="768" r:id="rId43"/>
    <p:sldId id="769" r:id="rId44"/>
    <p:sldId id="770" r:id="rId45"/>
    <p:sldId id="771" r:id="rId46"/>
    <p:sldId id="772" r:id="rId47"/>
    <p:sldId id="773" r:id="rId48"/>
    <p:sldId id="774" r:id="rId49"/>
    <p:sldId id="775" r:id="rId50"/>
    <p:sldId id="838" r:id="rId51"/>
    <p:sldId id="831" r:id="rId52"/>
    <p:sldId id="832" r:id="rId53"/>
    <p:sldId id="779" r:id="rId54"/>
    <p:sldId id="780" r:id="rId55"/>
    <p:sldId id="781" r:id="rId56"/>
    <p:sldId id="782" r:id="rId57"/>
    <p:sldId id="839" r:id="rId58"/>
    <p:sldId id="784" r:id="rId59"/>
    <p:sldId id="785" r:id="rId60"/>
    <p:sldId id="786" r:id="rId61"/>
    <p:sldId id="787" r:id="rId62"/>
    <p:sldId id="788" r:id="rId63"/>
    <p:sldId id="833" r:id="rId64"/>
    <p:sldId id="860" r:id="rId65"/>
    <p:sldId id="791" r:id="rId66"/>
    <p:sldId id="792" r:id="rId67"/>
    <p:sldId id="835" r:id="rId68"/>
    <p:sldId id="794" r:id="rId69"/>
    <p:sldId id="795" r:id="rId70"/>
    <p:sldId id="796" r:id="rId71"/>
    <p:sldId id="797" r:id="rId72"/>
    <p:sldId id="836" r:id="rId73"/>
    <p:sldId id="799" r:id="rId74"/>
    <p:sldId id="800" r:id="rId75"/>
    <p:sldId id="801" r:id="rId76"/>
    <p:sldId id="802" r:id="rId77"/>
    <p:sldId id="803" r:id="rId78"/>
    <p:sldId id="804" r:id="rId79"/>
    <p:sldId id="840" r:id="rId80"/>
    <p:sldId id="806" r:id="rId81"/>
    <p:sldId id="807" r:id="rId82"/>
    <p:sldId id="808" r:id="rId83"/>
    <p:sldId id="567" r:id="rId84"/>
    <p:sldId id="837" r:id="rId85"/>
    <p:sldId id="828" r:id="rId86"/>
    <p:sldId id="318" r:id="rId87"/>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841"/>
          </p14:sldIdLst>
        </p14:section>
        <p14:section name="1.　はじめに" id="{B81141D6-5160-4643-8D51-022CC5C4BDB9}">
          <p14:sldIdLst>
            <p14:sldId id="505"/>
            <p14:sldId id="810"/>
            <p14:sldId id="811"/>
          </p14:sldIdLst>
        </p14:section>
        <p14:section name="２．インストール" id="{780BADE6-9345-4860-B0BB-6930030E7E8D}">
          <p14:sldIdLst>
            <p14:sldId id="645"/>
            <p14:sldId id="813"/>
            <p14:sldId id="814"/>
            <p14:sldId id="739"/>
            <p14:sldId id="663"/>
            <p14:sldId id="664"/>
            <p14:sldId id="853"/>
            <p14:sldId id="854"/>
            <p14:sldId id="855"/>
            <p14:sldId id="856"/>
            <p14:sldId id="742"/>
          </p14:sldIdLst>
        </p14:section>
        <p14:section name="３．ワークスペース作成" id="{26BCB755-D355-4C79-A624-042ABAD06C7A}">
          <p14:sldIdLst>
            <p14:sldId id="647"/>
            <p14:sldId id="816"/>
            <p14:sldId id="842"/>
            <p14:sldId id="852"/>
            <p14:sldId id="844"/>
            <p14:sldId id="845"/>
            <p14:sldId id="846"/>
            <p14:sldId id="847"/>
            <p14:sldId id="848"/>
            <p14:sldId id="849"/>
            <p14:sldId id="851"/>
            <p14:sldId id="824"/>
          </p14:sldIdLst>
        </p14:section>
        <p14:section name="４．チュートリアル" id="{2EF2D016-D45A-4A02-AF18-036FA87E86A7}">
          <p14:sldIdLst>
            <p14:sldId id="560"/>
            <p14:sldId id="826"/>
            <p14:sldId id="827"/>
            <p14:sldId id="825"/>
            <p14:sldId id="857"/>
            <p14:sldId id="829"/>
          </p14:sldIdLst>
        </p14:section>
        <p14:section name="1回目のCI/CDワークフロー手順" id="{1219BFC7-B8D8-42B7-A8D8-7F8A036D2ED3}">
          <p14:sldIdLst>
            <p14:sldId id="762"/>
            <p14:sldId id="763"/>
            <p14:sldId id="861"/>
            <p14:sldId id="862"/>
            <p14:sldId id="765"/>
            <p14:sldId id="766"/>
            <p14:sldId id="767"/>
            <p14:sldId id="768"/>
            <p14:sldId id="769"/>
            <p14:sldId id="770"/>
            <p14:sldId id="771"/>
            <p14:sldId id="772"/>
            <p14:sldId id="773"/>
            <p14:sldId id="774"/>
            <p14:sldId id="775"/>
            <p14:sldId id="838"/>
            <p14:sldId id="831"/>
            <p14:sldId id="832"/>
            <p14:sldId id="779"/>
            <p14:sldId id="780"/>
            <p14:sldId id="781"/>
            <p14:sldId id="782"/>
            <p14:sldId id="839"/>
            <p14:sldId id="784"/>
            <p14:sldId id="785"/>
            <p14:sldId id="786"/>
          </p14:sldIdLst>
        </p14:section>
        <p14:section name="2回目のCI/CDワークフロー手順" id="{1375E6DA-856F-4286-809E-2077797AB043}">
          <p14:sldIdLst>
            <p14:sldId id="787"/>
            <p14:sldId id="788"/>
            <p14:sldId id="833"/>
            <p14:sldId id="860"/>
            <p14:sldId id="791"/>
            <p14:sldId id="792"/>
            <p14:sldId id="835"/>
            <p14:sldId id="794"/>
            <p14:sldId id="795"/>
            <p14:sldId id="796"/>
            <p14:sldId id="797"/>
            <p14:sldId id="836"/>
            <p14:sldId id="799"/>
            <p14:sldId id="800"/>
            <p14:sldId id="801"/>
            <p14:sldId id="802"/>
            <p14:sldId id="803"/>
            <p14:sldId id="804"/>
            <p14:sldId id="840"/>
            <p14:sldId id="806"/>
            <p14:sldId id="807"/>
            <p14:sldId id="808"/>
          </p14:sldIdLst>
        </p14:section>
        <p14:section name="５．付録" id="{B84A5AFE-8471-426F-AD34-31A74B52469E}">
          <p14:sldIdLst>
            <p14:sldId id="567"/>
            <p14:sldId id="837"/>
            <p14:sldId id="828"/>
          </p14:sldIdLst>
        </p14:section>
        <p14:section name="A　付録" id="{A8A060BF-92DF-4F47-AFEF-F5FA058AAEFB}">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13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a:srgbClr val="000000"/>
    <a:srgbClr val="0058C9"/>
    <a:srgbClr val="FFFFCC"/>
    <a:srgbClr val="7F7F7F"/>
    <a:srgbClr val="0D0D0D"/>
    <a:srgbClr val="0000FF"/>
    <a:srgbClr val="F8ECE0"/>
    <a:srgbClr val="FF99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06" autoAdjust="0"/>
    <p:restoredTop sz="91735" autoAdjust="0"/>
  </p:normalViewPr>
  <p:slideViewPr>
    <p:cSldViewPr>
      <p:cViewPr varScale="1">
        <p:scale>
          <a:sx n="107" d="100"/>
          <a:sy n="107" d="100"/>
        </p:scale>
        <p:origin x="270" y="96"/>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2021/8/26</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2021/8/26</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a:t>
            </a:fld>
            <a:endParaRPr lang="ja-JP" altLang="en-US" dirty="0"/>
          </a:p>
        </p:txBody>
      </p:sp>
    </p:spTree>
    <p:extLst>
      <p:ext uri="{BB962C8B-B14F-4D97-AF65-F5344CB8AC3E}">
        <p14:creationId xmlns:p14="http://schemas.microsoft.com/office/powerpoint/2010/main" val="2689889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30</a:t>
            </a:fld>
            <a:endParaRPr lang="ja-JP" altLang="en-US" dirty="0"/>
          </a:p>
        </p:txBody>
      </p:sp>
    </p:spTree>
    <p:extLst>
      <p:ext uri="{BB962C8B-B14F-4D97-AF65-F5344CB8AC3E}">
        <p14:creationId xmlns:p14="http://schemas.microsoft.com/office/powerpoint/2010/main" val="1420240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31</a:t>
            </a:fld>
            <a:endParaRPr lang="ja-JP" altLang="en-US" dirty="0"/>
          </a:p>
        </p:txBody>
      </p:sp>
    </p:spTree>
    <p:extLst>
      <p:ext uri="{BB962C8B-B14F-4D97-AF65-F5344CB8AC3E}">
        <p14:creationId xmlns:p14="http://schemas.microsoft.com/office/powerpoint/2010/main" val="341833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32</a:t>
            </a:fld>
            <a:endParaRPr lang="ja-JP" altLang="en-US" dirty="0"/>
          </a:p>
        </p:txBody>
      </p:sp>
    </p:spTree>
    <p:extLst>
      <p:ext uri="{BB962C8B-B14F-4D97-AF65-F5344CB8AC3E}">
        <p14:creationId xmlns:p14="http://schemas.microsoft.com/office/powerpoint/2010/main" val="152303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a:t>
            </a:fld>
            <a:endParaRPr lang="ja-JP" altLang="en-US" dirty="0"/>
          </a:p>
        </p:txBody>
      </p:sp>
    </p:spTree>
    <p:extLst>
      <p:ext uri="{BB962C8B-B14F-4D97-AF65-F5344CB8AC3E}">
        <p14:creationId xmlns:p14="http://schemas.microsoft.com/office/powerpoint/2010/main" val="140744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a:t>
            </a:fld>
            <a:endParaRPr lang="ja-JP" altLang="en-US" dirty="0"/>
          </a:p>
        </p:txBody>
      </p:sp>
    </p:spTree>
    <p:extLst>
      <p:ext uri="{BB962C8B-B14F-4D97-AF65-F5344CB8AC3E}">
        <p14:creationId xmlns:p14="http://schemas.microsoft.com/office/powerpoint/2010/main" val="36214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8</a:t>
            </a:fld>
            <a:endParaRPr lang="ja-JP" altLang="en-US" dirty="0"/>
          </a:p>
        </p:txBody>
      </p:sp>
    </p:spTree>
    <p:extLst>
      <p:ext uri="{BB962C8B-B14F-4D97-AF65-F5344CB8AC3E}">
        <p14:creationId xmlns:p14="http://schemas.microsoft.com/office/powerpoint/2010/main" val="10231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9</a:t>
            </a:fld>
            <a:endParaRPr lang="ja-JP" altLang="en-US" dirty="0"/>
          </a:p>
        </p:txBody>
      </p:sp>
    </p:spTree>
    <p:extLst>
      <p:ext uri="{BB962C8B-B14F-4D97-AF65-F5344CB8AC3E}">
        <p14:creationId xmlns:p14="http://schemas.microsoft.com/office/powerpoint/2010/main" val="66786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10</a:t>
            </a:fld>
            <a:endParaRPr lang="ja-JP" altLang="en-US" dirty="0"/>
          </a:p>
        </p:txBody>
      </p:sp>
    </p:spTree>
    <p:extLst>
      <p:ext uri="{BB962C8B-B14F-4D97-AF65-F5344CB8AC3E}">
        <p14:creationId xmlns:p14="http://schemas.microsoft.com/office/powerpoint/2010/main" val="116299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11</a:t>
            </a:fld>
            <a:endParaRPr lang="ja-JP" altLang="en-US" dirty="0"/>
          </a:p>
        </p:txBody>
      </p:sp>
    </p:spTree>
    <p:extLst>
      <p:ext uri="{BB962C8B-B14F-4D97-AF65-F5344CB8AC3E}">
        <p14:creationId xmlns:p14="http://schemas.microsoft.com/office/powerpoint/2010/main" val="89532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18</a:t>
            </a:fld>
            <a:endParaRPr lang="ja-JP" altLang="en-US" dirty="0"/>
          </a:p>
        </p:txBody>
      </p:sp>
    </p:spTree>
    <p:extLst>
      <p:ext uri="{BB962C8B-B14F-4D97-AF65-F5344CB8AC3E}">
        <p14:creationId xmlns:p14="http://schemas.microsoft.com/office/powerpoint/2010/main" val="280497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22</a:t>
            </a:fld>
            <a:endParaRPr lang="ja-JP" altLang="en-US" dirty="0"/>
          </a:p>
        </p:txBody>
      </p:sp>
    </p:spTree>
    <p:extLst>
      <p:ext uri="{BB962C8B-B14F-4D97-AF65-F5344CB8AC3E}">
        <p14:creationId xmlns:p14="http://schemas.microsoft.com/office/powerpoint/2010/main" val="71418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セクション見出し">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2" r:id="rId9"/>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0">
          <a:solidFill>
            <a:schemeClr val="bg1"/>
          </a:solidFill>
          <a:latin typeface="+mj-lt"/>
          <a:ea typeface="+mj-ea"/>
          <a:cs typeface="+mj-cs"/>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aw.githubusercontent.com/exastro-suite/epoch-sample-app/master/manifest-template/ui-app.yaml" TargetMode="External"/><Relationship Id="rId2" Type="http://schemas.openxmlformats.org/officeDocument/2006/relationships/hyperlink" Target="https://raw.githubusercontent.com/exastro-suite/epoch-sample-app/master/manifest-template/api-app.yaml" TargetMode="Externa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5.png"/><Relationship Id="rId10" Type="http://schemas.openxmlformats.org/officeDocument/2006/relationships/image" Target="../media/image10.png"/><Relationship Id="rId4" Type="http://schemas.openxmlformats.org/officeDocument/2006/relationships/image" Target="../media/image24.jp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5.gi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gi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hyperlink" Target="https://github.com/exastro-suite/epoch-sample-app" TargetMode="Externa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2674482"/>
            <a:ext cx="11712000" cy="959681"/>
          </a:xfrm>
        </p:spPr>
        <p:txBody>
          <a:bodyPr/>
          <a:lstStyle/>
          <a:p>
            <a:r>
              <a:rPr lang="en-US" altLang="ja-JP" sz="6000" b="1" dirty="0" smtClean="0"/>
              <a:t>EPOCH</a:t>
            </a:r>
            <a:r>
              <a:rPr lang="ja-JP" altLang="en-US" sz="6000" b="1" dirty="0" smtClean="0"/>
              <a:t> </a:t>
            </a:r>
            <a:r>
              <a:rPr lang="en-US" altLang="ja-JP" sz="6000" b="1" dirty="0" smtClean="0"/>
              <a:t>Quick Start</a:t>
            </a:r>
            <a:endParaRPr lang="ja-JP" altLang="en-US" sz="6000" b="1" dirty="0"/>
          </a:p>
        </p:txBody>
      </p:sp>
      <p:sp>
        <p:nvSpPr>
          <p:cNvPr id="4" name="テキスト プレースホルダー 3"/>
          <p:cNvSpPr>
            <a:spLocks noGrp="1"/>
          </p:cNvSpPr>
          <p:nvPr>
            <p:ph type="body" sz="quarter" idx="10"/>
          </p:nvPr>
        </p:nvSpPr>
        <p:spPr>
          <a:xfrm>
            <a:off x="239352" y="6021360"/>
            <a:ext cx="8736969" cy="772006"/>
          </a:xfrm>
        </p:spPr>
        <p:txBody>
          <a:bodyPr/>
          <a:lstStyle/>
          <a:p>
            <a:r>
              <a:rPr lang="ja-JP" altLang="en-US" dirty="0" smtClean="0"/>
              <a:t>第</a:t>
            </a:r>
            <a:r>
              <a:rPr lang="en-US" altLang="ja-JP" dirty="0" smtClean="0"/>
              <a:t>0.1.0</a:t>
            </a:r>
            <a:r>
              <a:rPr lang="ja-JP" altLang="en-US" dirty="0" smtClean="0"/>
              <a:t>版</a:t>
            </a:r>
            <a:endParaRPr lang="en-US" altLang="ja-JP" dirty="0" smtClean="0"/>
          </a:p>
          <a:p>
            <a:r>
              <a:rPr lang="en-US" altLang="ja-JP" dirty="0" smtClean="0"/>
              <a:t>Exastro</a:t>
            </a:r>
            <a:r>
              <a:rPr lang="ja-JP" altLang="en-US" dirty="0" smtClean="0"/>
              <a:t> </a:t>
            </a:r>
            <a:r>
              <a:rPr lang="en-US" altLang="ja-JP" dirty="0" smtClean="0"/>
              <a:t>developer</a:t>
            </a:r>
            <a:endParaRPr kumimoji="1" lang="ja-JP" altLang="en-US" dirty="0"/>
          </a:p>
        </p:txBody>
      </p:sp>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lnSpcReduction="10000"/>
          </a:bodyPr>
          <a:lstStyle/>
          <a:p>
            <a:r>
              <a:rPr lang="ja-JP" altLang="en-US" dirty="0" smtClean="0"/>
              <a:t>永続ボリューム</a:t>
            </a:r>
            <a:r>
              <a:rPr lang="ja-JP" altLang="en-US" dirty="0"/>
              <a:t>設定</a:t>
            </a:r>
          </a:p>
          <a:p>
            <a:pPr marL="180000" lvl="1" indent="0">
              <a:buNone/>
            </a:pPr>
            <a:r>
              <a:rPr lang="ja-JP" altLang="en-US" dirty="0"/>
              <a:t>パイプライン設定用の永続ボリュームを設定します</a:t>
            </a:r>
            <a:r>
              <a:rPr lang="ja-JP" altLang="en-US" dirty="0" smtClean="0"/>
              <a:t>。</a:t>
            </a:r>
            <a:endParaRPr lang="en-US" altLang="ja-JP" dirty="0" smtClean="0"/>
          </a:p>
          <a:p>
            <a:pPr lvl="1"/>
            <a:r>
              <a:rPr lang="ja-JP" altLang="en-US" dirty="0" smtClean="0"/>
              <a:t>以下のコマンドを実行し、マニフェストを</a:t>
            </a:r>
            <a:r>
              <a:rPr lang="en-US" altLang="ja-JP" dirty="0" smtClean="0"/>
              <a:t>GitHub</a:t>
            </a:r>
            <a:r>
              <a:rPr lang="ja-JP" altLang="en-US" dirty="0"/>
              <a:t>から</a:t>
            </a:r>
            <a:r>
              <a:rPr lang="ja-JP" altLang="en-US" dirty="0" smtClean="0"/>
              <a:t>取得します。</a:t>
            </a:r>
            <a:endParaRPr lang="ja-JP" altLang="en-US" dirty="0"/>
          </a:p>
          <a:p>
            <a:pPr marL="180000" lvl="1" indent="0">
              <a:buNone/>
            </a:pPr>
            <a:r>
              <a:rPr lang="ja-JP" altLang="en-US" dirty="0" smtClean="0"/>
              <a:t>　</a:t>
            </a:r>
            <a:endParaRPr lang="en-US" altLang="ja-JP" sz="1400" b="1" dirty="0" smtClean="0"/>
          </a:p>
          <a:p>
            <a:pPr lvl="1"/>
            <a:endParaRPr lang="en-US" altLang="ja-JP" dirty="0" smtClean="0"/>
          </a:p>
          <a:p>
            <a:pPr lvl="1"/>
            <a:r>
              <a:rPr lang="ja-JP" altLang="en-US" dirty="0" smtClean="0"/>
              <a:t>以下のコマンドを実行し、</a:t>
            </a:r>
            <a:r>
              <a:rPr lang="en-US" altLang="ja-JP" dirty="0" smtClean="0"/>
              <a:t>Worker</a:t>
            </a:r>
            <a:r>
              <a:rPr lang="ja-JP" altLang="en-US" dirty="0" smtClean="0"/>
              <a:t>ノードのホスト名を確認します。</a:t>
            </a:r>
            <a:endParaRPr lang="en-US" altLang="ja-JP" dirty="0" smtClean="0"/>
          </a:p>
          <a:p>
            <a:pPr marL="180000" lvl="1" indent="0">
              <a:buNone/>
            </a:pPr>
            <a:r>
              <a:rPr lang="en-US" altLang="ja-JP" dirty="0" smtClean="0"/>
              <a:t>   </a:t>
            </a:r>
            <a:endParaRPr lang="en-US" altLang="ja-JP" sz="1400" b="1" dirty="0" smtClean="0"/>
          </a:p>
          <a:p>
            <a:pPr marL="180000" lvl="1" indent="0">
              <a:buNone/>
            </a:pPr>
            <a:r>
              <a:rPr lang="ja-JP" altLang="en-US" sz="1400" b="1" dirty="0" smtClean="0"/>
              <a:t> </a:t>
            </a:r>
            <a:r>
              <a:rPr lang="en-US" altLang="ja-JP" sz="1400" b="1" dirty="0"/>
              <a:t>【</a:t>
            </a:r>
            <a:r>
              <a:rPr lang="ja-JP" altLang="en-US" sz="1400" b="1" dirty="0"/>
              <a:t>コマンド</a:t>
            </a:r>
            <a:r>
              <a:rPr lang="ja-JP" altLang="en-US" sz="1400" b="1" dirty="0" smtClean="0"/>
              <a:t>結果 イメージ</a:t>
            </a:r>
            <a:r>
              <a:rPr lang="en-US" altLang="ja-JP" sz="1400" b="1" dirty="0" smtClean="0"/>
              <a:t>】</a:t>
            </a:r>
            <a:endParaRPr lang="en-US" altLang="ja-JP" sz="1400" b="1" dirty="0"/>
          </a:p>
          <a:p>
            <a:pPr marL="180000" lvl="1" indent="0">
              <a:buNone/>
            </a:pPr>
            <a:endParaRPr lang="en-US" altLang="ja-JP" sz="1400" b="1" dirty="0" smtClean="0"/>
          </a:p>
          <a:p>
            <a:pPr marL="180000" lvl="1" indent="0">
              <a:buNone/>
            </a:pPr>
            <a:endParaRPr lang="en-US" altLang="ja-JP" sz="1400" b="1" dirty="0"/>
          </a:p>
          <a:p>
            <a:pPr marL="180000" lvl="1" indent="0">
              <a:buNone/>
            </a:pPr>
            <a:endParaRPr lang="en-US" altLang="ja-JP" sz="1400" b="1" dirty="0" smtClean="0"/>
          </a:p>
          <a:p>
            <a:pPr marL="180000" lvl="1" indent="0">
              <a:buNone/>
            </a:pPr>
            <a:endParaRPr lang="en-US" altLang="ja-JP" sz="1400" b="1" dirty="0" smtClean="0"/>
          </a:p>
          <a:p>
            <a:pPr lvl="1"/>
            <a:r>
              <a:rPr lang="en-US" altLang="ja-JP" sz="1400" dirty="0" smtClean="0"/>
              <a:t>epoch-</a:t>
            </a:r>
            <a:r>
              <a:rPr lang="en-US" altLang="ja-JP" sz="1400" dirty="0" err="1" smtClean="0"/>
              <a:t>pv.yaml</a:t>
            </a:r>
            <a:r>
              <a:rPr lang="ja-JP" altLang="en-US" sz="1400" dirty="0" err="1" smtClean="0"/>
              <a:t>を</a:t>
            </a:r>
            <a:r>
              <a:rPr lang="ja-JP" altLang="en-US" sz="1400" dirty="0" err="1"/>
              <a:t>修</a:t>
            </a:r>
            <a:r>
              <a:rPr lang="ja-JP" altLang="en-US" sz="1400" dirty="0"/>
              <a:t>正します</a:t>
            </a:r>
            <a:r>
              <a:rPr lang="ja-JP" altLang="en-US" sz="1400" dirty="0" smtClean="0"/>
              <a:t>。（修正箇所は</a:t>
            </a:r>
            <a:r>
              <a:rPr lang="en-US" altLang="ja-JP" sz="1400" dirty="0" smtClean="0"/>
              <a:t>epoch-</a:t>
            </a:r>
            <a:r>
              <a:rPr lang="en-US" altLang="ja-JP" sz="1400" dirty="0" err="1" smtClean="0"/>
              <a:t>pv.yaml</a:t>
            </a:r>
            <a:r>
              <a:rPr lang="ja-JP" altLang="en-US" sz="1400" dirty="0" smtClean="0"/>
              <a:t>の最終行）</a:t>
            </a:r>
            <a:endParaRPr lang="en-US" altLang="ja-JP" sz="1400" dirty="0" smtClean="0"/>
          </a:p>
          <a:p>
            <a:pPr marL="180000" lvl="1" indent="0">
              <a:buNone/>
            </a:pPr>
            <a:r>
              <a:rPr lang="ja-JP" altLang="en-US" sz="1400" dirty="0" smtClean="0"/>
              <a:t>「</a:t>
            </a:r>
            <a:r>
              <a:rPr lang="en-US" altLang="ja-JP" sz="1400" dirty="0" smtClean="0"/>
              <a:t># </a:t>
            </a:r>
            <a:r>
              <a:rPr lang="en-US" altLang="ja-JP" sz="1400" dirty="0"/>
              <a:t>Please specify the host name of the worker node </a:t>
            </a:r>
            <a:r>
              <a:rPr lang="en-US" altLang="ja-JP" sz="1400" dirty="0" smtClean="0"/>
              <a:t>#</a:t>
            </a:r>
            <a:r>
              <a:rPr lang="ja-JP" altLang="en-US" sz="1400" dirty="0" smtClean="0"/>
              <a:t>」の部分を、先ほど確認した</a:t>
            </a:r>
            <a:r>
              <a:rPr lang="en-US" altLang="ja-JP" sz="1400" dirty="0" smtClean="0"/>
              <a:t>Worker</a:t>
            </a:r>
            <a:r>
              <a:rPr lang="ja-JP" altLang="en-US" sz="1400" dirty="0" smtClean="0"/>
              <a:t>ノードのホスト名に置き換え保存します。</a:t>
            </a:r>
            <a:endParaRPr lang="en-US" altLang="ja-JP" sz="1400" dirty="0" smtClean="0"/>
          </a:p>
          <a:p>
            <a:pPr marL="180000" lvl="1" indent="0">
              <a:buNone/>
            </a:pPr>
            <a:r>
              <a:rPr lang="ja-JP" altLang="en-US" sz="1400" b="1" dirty="0"/>
              <a:t> </a:t>
            </a:r>
            <a:r>
              <a:rPr lang="en-US" altLang="ja-JP" sz="1400" b="1" dirty="0" smtClean="0"/>
              <a:t>【</a:t>
            </a:r>
            <a:r>
              <a:rPr lang="ja-JP" altLang="en-US" sz="1400" b="1" dirty="0" smtClean="0"/>
              <a:t>変更イメージ</a:t>
            </a:r>
            <a:r>
              <a:rPr lang="en-US" altLang="ja-JP" sz="1400" b="1" dirty="0"/>
              <a:t>】</a:t>
            </a:r>
          </a:p>
          <a:p>
            <a:pPr marL="180000" lvl="1" indent="0">
              <a:buNone/>
            </a:pPr>
            <a:endParaRPr lang="en-US" altLang="ja-JP" sz="1400" dirty="0" smtClean="0"/>
          </a:p>
          <a:p>
            <a:pPr marL="180000" lvl="1" indent="0">
              <a:buNone/>
            </a:pPr>
            <a:endParaRPr lang="en-US" altLang="ja-JP" sz="1400" dirty="0" smtClean="0"/>
          </a:p>
          <a:p>
            <a:pPr marL="180000" lvl="1" indent="0">
              <a:buNone/>
            </a:pPr>
            <a:endParaRPr lang="en-US" altLang="ja-JP" sz="1400" dirty="0" smtClean="0"/>
          </a:p>
          <a:p>
            <a:pPr lvl="1"/>
            <a:r>
              <a:rPr lang="ja-JP" altLang="en-US" dirty="0" smtClean="0"/>
              <a:t>以下</a:t>
            </a:r>
            <a:r>
              <a:rPr lang="ja-JP" altLang="en-US" dirty="0"/>
              <a:t>のコマンドで</a:t>
            </a:r>
            <a:r>
              <a:rPr lang="en-US" altLang="ja-JP" dirty="0"/>
              <a:t>kubernetes</a:t>
            </a:r>
            <a:r>
              <a:rPr lang="ja-JP" altLang="en-US" dirty="0"/>
              <a:t>環境へ</a:t>
            </a:r>
            <a:r>
              <a:rPr lang="ja-JP" altLang="en-US" dirty="0" smtClean="0"/>
              <a:t>反映します。</a:t>
            </a:r>
            <a:endParaRPr lang="ja-JP" altLang="en-US" dirty="0"/>
          </a:p>
          <a:p>
            <a:pPr marL="180000" lvl="1" indent="0">
              <a:buNone/>
            </a:pPr>
            <a:r>
              <a:rPr lang="ja-JP" altLang="en-US" dirty="0" smtClean="0"/>
              <a:t>　</a:t>
            </a:r>
            <a:endParaRPr lang="en-US" altLang="ja-JP" sz="1400" b="1" dirty="0" smtClean="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a:t>
            </a:r>
            <a:r>
              <a:rPr kumimoji="0" lang="en-US" altLang="ja-JP" b="1" dirty="0">
                <a:solidFill>
                  <a:prstClr val="white"/>
                </a:solidFill>
                <a:latin typeface="Meiryo UI" panose="020B0604030504040204" pitchFamily="50" charset="-128"/>
                <a:ea typeface="Meiryo UI" panose="020B0604030504040204" pitchFamily="50" charset="-128"/>
              </a:rPr>
              <a:t>4</a:t>
            </a:r>
            <a:r>
              <a:rPr kumimoji="0" lang="en-US" altLang="ja-JP" b="1" dirty="0" smtClean="0">
                <a:solidFill>
                  <a:prstClr val="white"/>
                </a:solidFill>
                <a:latin typeface="Meiryo UI" panose="020B0604030504040204" pitchFamily="50" charset="-128"/>
                <a:ea typeface="Meiryo UI" panose="020B0604030504040204" pitchFamily="50" charset="-128"/>
              </a:rPr>
              <a:t>/5)</a:t>
            </a:r>
            <a:endParaRPr kumimoji="1" lang="ja-JP" altLang="en-US" dirty="0"/>
          </a:p>
        </p:txBody>
      </p:sp>
      <p:sp>
        <p:nvSpPr>
          <p:cNvPr id="5" name="テキスト ボックス 4"/>
          <p:cNvSpPr txBox="1"/>
          <p:nvPr/>
        </p:nvSpPr>
        <p:spPr>
          <a:xfrm>
            <a:off x="695400" y="3101690"/>
            <a:ext cx="11161240" cy="830997"/>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accent3">
                    <a:lumMod val="50000"/>
                    <a:lumOff val="50000"/>
                  </a:schemeClr>
                </a:solidFill>
                <a:latin typeface="Consolas" panose="020B0609020204030204" pitchFamily="49" charset="0"/>
              </a:rPr>
              <a:t>NAME                      STATUS   ROLES                  AGE   VERSION</a:t>
            </a:r>
          </a:p>
          <a:p>
            <a:r>
              <a:rPr lang="en-US" altLang="ja-JP" sz="1200" dirty="0" smtClean="0">
                <a:solidFill>
                  <a:schemeClr val="accent3">
                    <a:lumMod val="50000"/>
                    <a:lumOff val="50000"/>
                  </a:schemeClr>
                </a:solidFill>
                <a:latin typeface="Consolas" panose="020B0609020204030204" pitchFamily="49" charset="0"/>
              </a:rPr>
              <a:t>epoch-kubernetes-master1  Ready    </a:t>
            </a:r>
            <a:r>
              <a:rPr lang="en-US" altLang="ja-JP" sz="1200" dirty="0">
                <a:solidFill>
                  <a:schemeClr val="accent3">
                    <a:lumMod val="50000"/>
                    <a:lumOff val="50000"/>
                  </a:schemeClr>
                </a:solidFill>
                <a:latin typeface="Consolas" panose="020B0609020204030204" pitchFamily="49" charset="0"/>
              </a:rPr>
              <a:t>control-</a:t>
            </a:r>
            <a:r>
              <a:rPr lang="en-US" altLang="ja-JP" sz="1200" dirty="0" err="1">
                <a:solidFill>
                  <a:schemeClr val="accent3">
                    <a:lumMod val="50000"/>
                    <a:lumOff val="50000"/>
                  </a:schemeClr>
                </a:solidFill>
                <a:latin typeface="Consolas" panose="020B0609020204030204" pitchFamily="49" charset="0"/>
              </a:rPr>
              <a:t>plane,master</a:t>
            </a:r>
            <a:r>
              <a:rPr lang="en-US" altLang="ja-JP" sz="1200" dirty="0">
                <a:solidFill>
                  <a:schemeClr val="accent3">
                    <a:lumMod val="50000"/>
                    <a:lumOff val="50000"/>
                  </a:schemeClr>
                </a:solidFill>
                <a:latin typeface="Consolas" panose="020B0609020204030204" pitchFamily="49" charset="0"/>
              </a:rPr>
              <a:t>   </a:t>
            </a:r>
            <a:r>
              <a:rPr lang="en-US" altLang="ja-JP" sz="1200" dirty="0" smtClean="0">
                <a:solidFill>
                  <a:schemeClr val="accent3">
                    <a:lumMod val="50000"/>
                    <a:lumOff val="50000"/>
                  </a:schemeClr>
                </a:solidFill>
                <a:latin typeface="Consolas" panose="020B0609020204030204" pitchFamily="49" charset="0"/>
              </a:rPr>
              <a:t>**d   </a:t>
            </a:r>
            <a:r>
              <a:rPr lang="en-US" altLang="ja-JP" sz="1200" dirty="0">
                <a:solidFill>
                  <a:schemeClr val="accent3">
                    <a:lumMod val="50000"/>
                    <a:lumOff val="50000"/>
                  </a:schemeClr>
                </a:solidFill>
                <a:latin typeface="Consolas" panose="020B0609020204030204" pitchFamily="49" charset="0"/>
              </a:rPr>
              <a:t>v1</a:t>
            </a:r>
            <a:r>
              <a:rPr lang="en-US" altLang="ja-JP" sz="1200" dirty="0" smtClean="0">
                <a:solidFill>
                  <a:schemeClr val="accent3">
                    <a:lumMod val="50000"/>
                    <a:lumOff val="50000"/>
                  </a:schemeClr>
                </a:solidFill>
                <a:latin typeface="Consolas" panose="020B0609020204030204" pitchFamily="49" charset="0"/>
              </a:rPr>
              <a:t>.**.*</a:t>
            </a:r>
            <a:endParaRPr lang="en-US" altLang="ja-JP" sz="1200" dirty="0">
              <a:solidFill>
                <a:schemeClr val="accent3">
                  <a:lumMod val="50000"/>
                  <a:lumOff val="50000"/>
                </a:schemeClr>
              </a:solidFill>
              <a:latin typeface="Consolas" panose="020B0609020204030204" pitchFamily="49" charset="0"/>
            </a:endParaRPr>
          </a:p>
          <a:p>
            <a:r>
              <a:rPr lang="en-US" altLang="ja-JP" sz="1200" dirty="0" smtClean="0">
                <a:solidFill>
                  <a:schemeClr val="accent3">
                    <a:lumMod val="50000"/>
                    <a:lumOff val="50000"/>
                  </a:schemeClr>
                </a:solidFill>
                <a:latin typeface="Consolas" panose="020B0609020204030204" pitchFamily="49" charset="0"/>
              </a:rPr>
              <a:t>epoch-kubernetes-worker1  Ready    </a:t>
            </a:r>
            <a:r>
              <a:rPr lang="en-US" altLang="ja-JP" sz="1200" dirty="0">
                <a:solidFill>
                  <a:schemeClr val="accent3">
                    <a:lumMod val="50000"/>
                    <a:lumOff val="50000"/>
                  </a:schemeClr>
                </a:solidFill>
                <a:latin typeface="Consolas" panose="020B0609020204030204" pitchFamily="49" charset="0"/>
              </a:rPr>
              <a:t>worker                 </a:t>
            </a:r>
            <a:r>
              <a:rPr lang="en-US" altLang="ja-JP" sz="1200" dirty="0" smtClean="0">
                <a:solidFill>
                  <a:schemeClr val="accent3">
                    <a:lumMod val="50000"/>
                    <a:lumOff val="50000"/>
                  </a:schemeClr>
                </a:solidFill>
                <a:latin typeface="Consolas" panose="020B0609020204030204" pitchFamily="49" charset="0"/>
              </a:rPr>
              <a:t>**d   v1.**.*</a:t>
            </a:r>
          </a:p>
          <a:p>
            <a:endParaRPr lang="en-US" altLang="ja-JP" sz="1200" dirty="0">
              <a:solidFill>
                <a:schemeClr val="bg1"/>
              </a:solidFill>
              <a:latin typeface="Consolas" panose="020B0609020204030204" pitchFamily="49" charset="0"/>
            </a:endParaRPr>
          </a:p>
        </p:txBody>
      </p:sp>
      <p:sp>
        <p:nvSpPr>
          <p:cNvPr id="7" name="角丸四角形 6"/>
          <p:cNvSpPr/>
          <p:nvPr/>
        </p:nvSpPr>
        <p:spPr bwMode="auto">
          <a:xfrm>
            <a:off x="625846" y="3481575"/>
            <a:ext cx="2301802"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624" y="494011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 Please specify the host name of the worker node #</a:t>
            </a:r>
          </a:p>
        </p:txBody>
      </p:sp>
      <p:sp>
        <p:nvSpPr>
          <p:cNvPr id="9" name="テキスト ボックス 8"/>
          <p:cNvSpPr txBox="1"/>
          <p:nvPr/>
        </p:nvSpPr>
        <p:spPr>
          <a:xfrm>
            <a:off x="6528048" y="493384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epoch-kubernetes-worker1</a:t>
            </a:r>
          </a:p>
        </p:txBody>
      </p:sp>
      <p:sp>
        <p:nvSpPr>
          <p:cNvPr id="4" name="右矢印 3"/>
          <p:cNvSpPr/>
          <p:nvPr/>
        </p:nvSpPr>
        <p:spPr bwMode="auto">
          <a:xfrm>
            <a:off x="6143120" y="5049269"/>
            <a:ext cx="216024" cy="287569"/>
          </a:xfrm>
          <a:prstGeom prst="rightArrow">
            <a:avLst/>
          </a:prstGeom>
          <a:solidFill>
            <a:schemeClr val="accent2">
              <a:lumMod val="60000"/>
              <a:lumOff val="4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1" name="表 10"/>
          <p:cNvGraphicFramePr>
            <a:graphicFrameLocks noGrp="1"/>
          </p:cNvGraphicFramePr>
          <p:nvPr>
            <p:extLst/>
          </p:nvPr>
        </p:nvGraphicFramePr>
        <p:xfrm>
          <a:off x="695400" y="174826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curl -OL https://github.com/exastro-suite/epoch/releases/download/v0.1.0/epoch-pv.yaml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2" name="角丸四角形 11"/>
          <p:cNvSpPr/>
          <p:nvPr/>
        </p:nvSpPr>
        <p:spPr bwMode="auto">
          <a:xfrm>
            <a:off x="983432" y="5130577"/>
            <a:ext cx="4464496"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3" name="表 12"/>
          <p:cNvGraphicFramePr>
            <a:graphicFrameLocks noGrp="1"/>
          </p:cNvGraphicFramePr>
          <p:nvPr>
            <p:extLst/>
          </p:nvPr>
        </p:nvGraphicFramePr>
        <p:xfrm>
          <a:off x="695400" y="594928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epoch-</a:t>
                      </a:r>
                      <a:r>
                        <a:rPr lang="en-US" altLang="ja-JP" sz="1200" b="0" dirty="0" err="1" smtClean="0">
                          <a:solidFill>
                            <a:schemeClr val="bg1"/>
                          </a:solidFill>
                          <a:latin typeface="Consolas" panose="020B0609020204030204" pitchFamily="49" charset="0"/>
                        </a:rPr>
                        <a:t>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5" name="角丸四角形 14"/>
          <p:cNvSpPr/>
          <p:nvPr/>
        </p:nvSpPr>
        <p:spPr bwMode="auto">
          <a:xfrm>
            <a:off x="6912976" y="5116040"/>
            <a:ext cx="2207360"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カギ線コネクタ 20"/>
          <p:cNvCxnSpPr>
            <a:stCxn id="7" idx="2"/>
            <a:endCxn id="15" idx="3"/>
          </p:cNvCxnSpPr>
          <p:nvPr/>
        </p:nvCxnSpPr>
        <p:spPr bwMode="auto">
          <a:xfrm rot="16200000" flipH="1">
            <a:off x="4703317" y="843036"/>
            <a:ext cx="1490449" cy="7343589"/>
          </a:xfrm>
          <a:prstGeom prst="bentConnector4">
            <a:avLst>
              <a:gd name="adj1" fmla="val 20884"/>
              <a:gd name="adj2" fmla="val 139949"/>
            </a:avLst>
          </a:prstGeom>
          <a:solidFill>
            <a:schemeClr val="bg1"/>
          </a:solid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24" name="表 23"/>
          <p:cNvGraphicFramePr>
            <a:graphicFrameLocks noGrp="1"/>
          </p:cNvGraphicFramePr>
          <p:nvPr>
            <p:extLst/>
          </p:nvPr>
        </p:nvGraphicFramePr>
        <p:xfrm>
          <a:off x="695400" y="2547917"/>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get node</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864376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ArgoRollout</a:t>
            </a:r>
            <a:r>
              <a:rPr lang="ja-JP" altLang="en-US" dirty="0" smtClean="0"/>
              <a:t>インストール</a:t>
            </a:r>
            <a:endParaRPr lang="en-US" altLang="ja-JP" dirty="0"/>
          </a:p>
          <a:p>
            <a:pPr lvl="1"/>
            <a:r>
              <a:rPr lang="ja-JP" altLang="en-US" dirty="0" smtClean="0"/>
              <a:t>以下</a:t>
            </a:r>
            <a:r>
              <a:rPr lang="ja-JP" altLang="en-US" dirty="0"/>
              <a:t>のコマンドを実行</a:t>
            </a:r>
            <a:r>
              <a:rPr lang="ja-JP" altLang="en-US" dirty="0" smtClean="0"/>
              <a:t>し、</a:t>
            </a:r>
            <a:r>
              <a:rPr lang="en-US" altLang="ja-JP" dirty="0" smtClean="0"/>
              <a:t>ArgoRollout</a:t>
            </a:r>
            <a:r>
              <a:rPr lang="ja-JP" altLang="en-US" dirty="0"/>
              <a:t>の</a:t>
            </a:r>
            <a:r>
              <a:rPr lang="ja-JP" altLang="en-US" dirty="0" smtClean="0"/>
              <a:t>インストール</a:t>
            </a:r>
            <a:r>
              <a:rPr lang="ja-JP" altLang="en-US" dirty="0"/>
              <a:t>し</a:t>
            </a:r>
            <a:r>
              <a:rPr lang="ja-JP" altLang="en-US" dirty="0" smtClean="0"/>
              <a:t>ます。</a:t>
            </a: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(5/5)</a:t>
            </a:r>
            <a:endParaRPr kumimoji="1" lang="ja-JP" altLang="en-US" dirty="0"/>
          </a:p>
        </p:txBody>
      </p:sp>
      <p:sp>
        <p:nvSpPr>
          <p:cNvPr id="4" name="テキスト ボックス 3"/>
          <p:cNvSpPr txBox="1"/>
          <p:nvPr/>
        </p:nvSpPr>
        <p:spPr>
          <a:xfrm>
            <a:off x="2458947" y="5373216"/>
            <a:ext cx="7272808"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EPOCH</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のインストールは完了しました。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次にチュートリアルを実施するための事前準備を</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実施</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nvPr>
        </p:nvGraphicFramePr>
        <p:xfrm>
          <a:off x="695400" y="1556792"/>
          <a:ext cx="11161240" cy="5486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create namespace </a:t>
                      </a:r>
                      <a:r>
                        <a:rPr lang="en-US" altLang="ja-JP" sz="1200" b="0" dirty="0" err="1" smtClean="0">
                          <a:solidFill>
                            <a:schemeClr val="bg1"/>
                          </a:solidFill>
                          <a:latin typeface="Consolas" panose="020B0609020204030204" pitchFamily="49" charset="0"/>
                        </a:rPr>
                        <a:t>argo</a:t>
                      </a:r>
                      <a:r>
                        <a:rPr lang="en-US" altLang="ja-JP" sz="1200" b="0" dirty="0" smtClean="0">
                          <a:solidFill>
                            <a:schemeClr val="bg1"/>
                          </a:solidFill>
                          <a:latin typeface="Consolas" panose="020B0609020204030204" pitchFamily="49" charset="0"/>
                        </a:rPr>
                        <a:t>-rollouts</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kubectl apply -n </a:t>
                      </a:r>
                      <a:r>
                        <a:rPr kumimoji="1" lang="en-US" altLang="ja-JP" sz="1200" b="0" dirty="0" err="1" smtClean="0">
                          <a:solidFill>
                            <a:schemeClr val="bg1"/>
                          </a:solidFill>
                          <a:latin typeface="Consolas" panose="020B0609020204030204" pitchFamily="49" charset="0"/>
                        </a:rPr>
                        <a:t>argo</a:t>
                      </a:r>
                      <a:r>
                        <a:rPr kumimoji="1" lang="en-US" altLang="ja-JP" sz="1200" b="0" dirty="0" smtClean="0">
                          <a:solidFill>
                            <a:schemeClr val="bg1"/>
                          </a:solidFill>
                          <a:latin typeface="Consolas" panose="020B0609020204030204" pitchFamily="49" charset="0"/>
                        </a:rPr>
                        <a:t>-rollouts -f https://github.com/argoproj/argo-rollouts/releases/latest/download/install.yaml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875269649"/>
                  </a:ext>
                </a:extLst>
              </a:tr>
            </a:tbl>
          </a:graphicData>
        </a:graphic>
      </p:graphicFrame>
    </p:spTree>
    <p:extLst>
      <p:ext uri="{BB962C8B-B14F-4D97-AF65-F5344CB8AC3E}">
        <p14:creationId xmlns:p14="http://schemas.microsoft.com/office/powerpoint/2010/main" val="3709338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柱 21"/>
          <p:cNvSpPr/>
          <p:nvPr/>
        </p:nvSpPr>
        <p:spPr bwMode="auto">
          <a:xfrm>
            <a:off x="9409967" y="3690500"/>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(Production</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1" name="円柱 20"/>
          <p:cNvSpPr/>
          <p:nvPr/>
        </p:nvSpPr>
        <p:spPr bwMode="auto">
          <a:xfrm>
            <a:off x="6888917" y="3685422"/>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(Staging</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0" name="円柱 19"/>
          <p:cNvSpPr/>
          <p:nvPr/>
        </p:nvSpPr>
        <p:spPr bwMode="auto">
          <a:xfrm>
            <a:off x="3992880" y="3690500"/>
            <a:ext cx="2661992"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chemeClr val="accent3"/>
                </a:solidFill>
                <a:effectLst>
                  <a:glow rad="127000">
                    <a:schemeClr val="bg1"/>
                  </a:glow>
                </a:effectLst>
              </a:rPr>
              <a:t>アプリケーションコード用</a:t>
            </a:r>
            <a:endParaRPr lang="en-US" altLang="ja-JP" sz="1600" b="1" dirty="0">
              <a:solidFill>
                <a:schemeClr val="accent3"/>
              </a:solidFill>
              <a:effectLst>
                <a:glow rad="127000">
                  <a:schemeClr val="bg1"/>
                </a:glow>
              </a:effectLst>
            </a:endParaRPr>
          </a:p>
          <a:p>
            <a:pPr algn="ctr"/>
            <a:r>
              <a:rPr lang="ja-JP" altLang="en-US" sz="1600" b="1" dirty="0">
                <a:solidFill>
                  <a:schemeClr val="accent3"/>
                </a:solidFill>
                <a:effectLst>
                  <a:glow rad="127000">
                    <a:schemeClr val="bg1"/>
                  </a:glow>
                </a:effectLst>
              </a:rPr>
              <a:t>リポジトリ</a:t>
            </a:r>
          </a:p>
        </p:txBody>
      </p:sp>
      <p:pic>
        <p:nvPicPr>
          <p:cNvPr id="12" name="図 11"/>
          <p:cNvPicPr>
            <a:picLocks noChangeAspect="1"/>
          </p:cNvPicPr>
          <p:nvPr/>
        </p:nvPicPr>
        <p:blipFill>
          <a:blip r:embed="rId2"/>
          <a:stretch>
            <a:fillRect/>
          </a:stretch>
        </p:blipFill>
        <p:spPr>
          <a:xfrm>
            <a:off x="794777" y="3278959"/>
            <a:ext cx="961741" cy="354463"/>
          </a:xfrm>
          <a:prstGeom prst="rect">
            <a:avLst/>
          </a:prstGeom>
        </p:spPr>
      </p:pic>
      <p:pic>
        <p:nvPicPr>
          <p:cNvPr id="30" name="図 29"/>
          <p:cNvPicPr>
            <a:picLocks noChangeAspect="1"/>
          </p:cNvPicPr>
          <p:nvPr/>
        </p:nvPicPr>
        <p:blipFill>
          <a:blip r:embed="rId2"/>
          <a:stretch>
            <a:fillRect/>
          </a:stretch>
        </p:blipFill>
        <p:spPr>
          <a:xfrm>
            <a:off x="3865043" y="3278959"/>
            <a:ext cx="961741" cy="354463"/>
          </a:xfrm>
          <a:prstGeom prst="rect">
            <a:avLst/>
          </a:prstGeom>
        </p:spPr>
      </p:pic>
      <p:sp>
        <p:nvSpPr>
          <p:cNvPr id="13" name="角丸四角形 12"/>
          <p:cNvSpPr/>
          <p:nvPr/>
        </p:nvSpPr>
        <p:spPr bwMode="auto">
          <a:xfrm>
            <a:off x="3779168" y="3140968"/>
            <a:ext cx="8172183" cy="2304256"/>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角丸四角形 23"/>
          <p:cNvSpPr/>
          <p:nvPr/>
        </p:nvSpPr>
        <p:spPr bwMode="auto">
          <a:xfrm>
            <a:off x="696873" y="3140967"/>
            <a:ext cx="2732066" cy="2304257"/>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2500310"/>
          </a:xfrm>
        </p:spPr>
        <p:txBody>
          <a:bodyPr>
            <a:normAutofit/>
          </a:bodyPr>
          <a:lstStyle/>
          <a:p>
            <a:r>
              <a:rPr lang="ja-JP" altLang="en-US" dirty="0"/>
              <a:t>使</a:t>
            </a:r>
            <a:r>
              <a:rPr lang="ja-JP" altLang="en-US" dirty="0" smtClean="0"/>
              <a:t>用する</a:t>
            </a:r>
            <a:r>
              <a:rPr kumimoji="1" lang="ja-JP" altLang="en-US" dirty="0" smtClean="0"/>
              <a:t>リポジトリについて</a:t>
            </a:r>
            <a:endParaRPr kumimoji="1" lang="en-US" altLang="ja-JP" dirty="0" smtClean="0"/>
          </a:p>
          <a:p>
            <a:pPr lvl="1"/>
            <a:r>
              <a:rPr lang="ja-JP" altLang="en-US" dirty="0" smtClean="0"/>
              <a:t>本クイックスタートで使用するリポジトリは以下の通りです。</a:t>
            </a:r>
            <a:endParaRPr lang="en-US" altLang="ja-JP" dirty="0"/>
          </a:p>
          <a:p>
            <a:pPr lvl="2"/>
            <a:r>
              <a:rPr lang="ja-JP" altLang="en-US" dirty="0" smtClean="0"/>
              <a:t>アプリケーションコード用リポジトリ</a:t>
            </a:r>
            <a:endParaRPr lang="en-US" altLang="ja-JP" dirty="0" smtClean="0"/>
          </a:p>
          <a:p>
            <a:pPr lvl="2"/>
            <a:r>
              <a:rPr lang="ja-JP" altLang="en-US" dirty="0"/>
              <a:t> </a:t>
            </a:r>
            <a:r>
              <a:rPr lang="en-US" altLang="ja-JP" dirty="0" err="1" smtClean="0"/>
              <a:t>IaC</a:t>
            </a:r>
            <a:r>
              <a:rPr lang="ja-JP" altLang="en-US" dirty="0" smtClean="0"/>
              <a:t>用リポジトリ</a:t>
            </a:r>
            <a:r>
              <a:rPr lang="en-US" altLang="ja-JP" dirty="0" smtClean="0"/>
              <a:t>(Staging</a:t>
            </a:r>
            <a:r>
              <a:rPr lang="ja-JP" altLang="en-US" dirty="0" smtClean="0"/>
              <a:t>環境用</a:t>
            </a:r>
            <a:r>
              <a:rPr lang="en-US" altLang="ja-JP" dirty="0" smtClean="0"/>
              <a:t>)</a:t>
            </a:r>
          </a:p>
          <a:p>
            <a:pPr lvl="2"/>
            <a:r>
              <a:rPr lang="ja-JP" altLang="en-US" dirty="0"/>
              <a:t> </a:t>
            </a:r>
            <a:r>
              <a:rPr lang="en-US" altLang="ja-JP" dirty="0" err="1" smtClean="0"/>
              <a:t>IaC</a:t>
            </a:r>
            <a:r>
              <a:rPr lang="ja-JP" altLang="en-US" dirty="0"/>
              <a:t>用リポジトリ</a:t>
            </a:r>
            <a:r>
              <a:rPr lang="en-US" altLang="ja-JP" dirty="0" smtClean="0"/>
              <a:t>(Production</a:t>
            </a:r>
            <a:r>
              <a:rPr lang="ja-JP" altLang="en-US" dirty="0" smtClean="0"/>
              <a:t>環境用</a:t>
            </a:r>
            <a:r>
              <a:rPr lang="en-US" altLang="ja-JP" dirty="0" smtClean="0"/>
              <a:t>)</a:t>
            </a:r>
          </a:p>
          <a:p>
            <a:pPr lvl="3"/>
            <a:endParaRPr lang="en-US" altLang="ja-JP" dirty="0"/>
          </a:p>
          <a:p>
            <a:pPr lvl="1"/>
            <a:r>
              <a:rPr lang="ja-JP" altLang="en-US" dirty="0" smtClean="0"/>
              <a:t>イメージ図</a:t>
            </a:r>
            <a:endParaRPr lang="en-US" altLang="ja-JP" dirty="0"/>
          </a:p>
          <a:p>
            <a:pPr lvl="3"/>
            <a:endParaRPr lang="en-US" altLang="ja-JP" dirty="0" smtClean="0"/>
          </a:p>
          <a:p>
            <a:pPr marL="180000" lvl="1" indent="0">
              <a:buNone/>
            </a:pPr>
            <a:endParaRPr lang="en-US" altLang="ja-JP" sz="1400" b="1"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(1/4)</a:t>
            </a:r>
            <a:endParaRPr kumimoji="1" lang="ja-JP" altLang="en-US" b="1" dirty="0"/>
          </a:p>
        </p:txBody>
      </p:sp>
      <p:sp>
        <p:nvSpPr>
          <p:cNvPr id="25" name="テキスト ボックス 24"/>
          <p:cNvSpPr txBox="1"/>
          <p:nvPr/>
        </p:nvSpPr>
        <p:spPr>
          <a:xfrm>
            <a:off x="4140647" y="2999772"/>
            <a:ext cx="1800493" cy="307777"/>
          </a:xfrm>
          <a:prstGeom prst="rect">
            <a:avLst/>
          </a:prstGeom>
          <a:solidFill>
            <a:schemeClr val="bg1"/>
          </a:solidFill>
        </p:spPr>
        <p:txBody>
          <a:bodyPr wrap="none" rtlCol="0">
            <a:spAutoFit/>
          </a:bodyPr>
          <a:lstStyle/>
          <a:p>
            <a:r>
              <a:rPr lang="ja-JP" altLang="en-US" sz="1400" b="1" dirty="0" smtClean="0">
                <a:solidFill>
                  <a:schemeClr val="accent3"/>
                </a:solidFill>
                <a:effectLst>
                  <a:glow rad="127000">
                    <a:schemeClr val="bg1"/>
                  </a:glow>
                </a:effectLst>
              </a:rPr>
              <a:t>使用するリポジトリ</a:t>
            </a:r>
            <a:endParaRPr kumimoji="1" lang="en-US" altLang="ja-JP" sz="1400" b="1" dirty="0" smtClean="0">
              <a:solidFill>
                <a:schemeClr val="accent3"/>
              </a:solidFill>
              <a:effectLst>
                <a:glow rad="127000">
                  <a:schemeClr val="bg1"/>
                </a:glow>
              </a:effectLst>
            </a:endParaRPr>
          </a:p>
        </p:txBody>
      </p:sp>
      <p:sp>
        <p:nvSpPr>
          <p:cNvPr id="26" name="テキスト ボックス 25"/>
          <p:cNvSpPr txBox="1"/>
          <p:nvPr/>
        </p:nvSpPr>
        <p:spPr>
          <a:xfrm>
            <a:off x="958547" y="3026811"/>
            <a:ext cx="2039341" cy="307777"/>
          </a:xfrm>
          <a:prstGeom prst="rect">
            <a:avLst/>
          </a:prstGeom>
          <a:solidFill>
            <a:schemeClr val="bg1"/>
          </a:solidFill>
        </p:spPr>
        <p:txBody>
          <a:bodyPr wrap="none" rtlCol="0">
            <a:spAutoFit/>
          </a:bodyPr>
          <a:lstStyle/>
          <a:p>
            <a:r>
              <a:rPr lang="en-US" altLang="ja-JP" sz="1400" b="1" dirty="0">
                <a:solidFill>
                  <a:schemeClr val="accent3"/>
                </a:solidFill>
                <a:effectLst>
                  <a:glow rad="127000">
                    <a:schemeClr val="bg1"/>
                  </a:glow>
                </a:effectLst>
              </a:rPr>
              <a:t> </a:t>
            </a:r>
            <a:r>
              <a:rPr lang="ja-JP" altLang="en-US" sz="1400" b="1" dirty="0" smtClean="0">
                <a:solidFill>
                  <a:schemeClr val="accent3"/>
                </a:solidFill>
                <a:effectLst>
                  <a:glow rad="127000">
                    <a:schemeClr val="bg1"/>
                  </a:glow>
                </a:effectLst>
              </a:rPr>
              <a:t>サンプルのリポジトリ</a:t>
            </a:r>
            <a:endParaRPr kumimoji="1" lang="en-US" altLang="ja-JP" sz="1400" b="1" dirty="0" smtClean="0">
              <a:solidFill>
                <a:schemeClr val="accent3"/>
              </a:solidFill>
              <a:effectLst>
                <a:glow rad="127000">
                  <a:schemeClr val="bg1"/>
                </a:glow>
              </a:effectLst>
            </a:endParaRPr>
          </a:p>
        </p:txBody>
      </p:sp>
      <p:sp>
        <p:nvSpPr>
          <p:cNvPr id="16" name="フリーフォーム 15"/>
          <p:cNvSpPr/>
          <p:nvPr/>
        </p:nvSpPr>
        <p:spPr bwMode="gray">
          <a:xfrm rot="19134977" flipV="1">
            <a:off x="2477977" y="3733340"/>
            <a:ext cx="1741739" cy="2152068"/>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7" name="テキスト ボックス 16"/>
          <p:cNvSpPr txBox="1"/>
          <p:nvPr/>
        </p:nvSpPr>
        <p:spPr>
          <a:xfrm>
            <a:off x="2422537" y="5214458"/>
            <a:ext cx="2518638" cy="738664"/>
          </a:xfrm>
          <a:prstGeom prst="rect">
            <a:avLst/>
          </a:prstGeom>
          <a:noFill/>
        </p:spPr>
        <p:txBody>
          <a:bodyPr wrap="none" rtlCol="0">
            <a:spAutoFit/>
          </a:bodyPr>
          <a:lstStyle/>
          <a:p>
            <a:r>
              <a:rPr lang="ja-JP" altLang="en-US" sz="1400" b="1" dirty="0" smtClean="0">
                <a:solidFill>
                  <a:schemeClr val="accent3"/>
                </a:solidFill>
                <a:effectLst>
                  <a:glow rad="127000">
                    <a:schemeClr val="bg1"/>
                  </a:glow>
                </a:effectLst>
              </a:rPr>
              <a:t>サンプルアプリケーションの</a:t>
            </a:r>
            <a:endParaRPr lang="en-US" altLang="ja-JP" sz="1400" b="1" dirty="0" smtClean="0">
              <a:solidFill>
                <a:schemeClr val="accent3"/>
              </a:solidFill>
              <a:effectLst>
                <a:glow rad="127000">
                  <a:schemeClr val="bg1"/>
                </a:glow>
              </a:effectLst>
            </a:endParaRPr>
          </a:p>
          <a:p>
            <a:r>
              <a:rPr lang="ja-JP" altLang="en-US" sz="1400" b="1" dirty="0" smtClean="0">
                <a:solidFill>
                  <a:schemeClr val="accent3"/>
                </a:solidFill>
                <a:effectLst>
                  <a:glow rad="127000">
                    <a:schemeClr val="bg1"/>
                  </a:glow>
                </a:effectLst>
              </a:rPr>
              <a:t>コードを</a:t>
            </a:r>
            <a:r>
              <a:rPr lang="en-US" altLang="ja-JP" sz="1400" b="1" dirty="0" smtClean="0">
                <a:solidFill>
                  <a:schemeClr val="accent3"/>
                </a:solidFill>
                <a:effectLst>
                  <a:glow rad="127000">
                    <a:schemeClr val="bg1"/>
                  </a:glow>
                </a:effectLst>
              </a:rPr>
              <a:t>download</a:t>
            </a:r>
            <a:r>
              <a:rPr lang="ja-JP" altLang="en-US" sz="1400" b="1" dirty="0" smtClean="0">
                <a:solidFill>
                  <a:schemeClr val="accent3"/>
                </a:solidFill>
                <a:effectLst>
                  <a:glow rad="127000">
                    <a:schemeClr val="bg1"/>
                  </a:glow>
                </a:effectLst>
              </a:rPr>
              <a:t>して</a:t>
            </a:r>
            <a:endParaRPr lang="en-US" altLang="ja-JP" sz="1400" b="1" dirty="0" smtClean="0">
              <a:solidFill>
                <a:schemeClr val="accent3"/>
              </a:solidFill>
              <a:effectLst>
                <a:glow rad="127000">
                  <a:schemeClr val="bg1"/>
                </a:glow>
              </a:effectLst>
            </a:endParaRPr>
          </a:p>
          <a:p>
            <a:r>
              <a:rPr lang="en-US" altLang="ja-JP" sz="1400" b="1" dirty="0" err="1" smtClean="0">
                <a:solidFill>
                  <a:schemeClr val="accent3"/>
                </a:solidFill>
                <a:effectLst>
                  <a:glow rad="127000">
                    <a:schemeClr val="bg1"/>
                  </a:glow>
                </a:effectLst>
              </a:rPr>
              <a:t>Commit&amp;push</a:t>
            </a:r>
            <a:r>
              <a:rPr lang="ja-JP" altLang="en-US" sz="1400" b="1" dirty="0" smtClean="0">
                <a:solidFill>
                  <a:schemeClr val="accent3"/>
                </a:solidFill>
                <a:effectLst>
                  <a:glow rad="127000">
                    <a:schemeClr val="bg1"/>
                  </a:glow>
                </a:effectLst>
              </a:rPr>
              <a:t>する</a:t>
            </a:r>
            <a:endParaRPr kumimoji="1" lang="en-US" altLang="ja-JP" sz="1400" b="1" dirty="0" smtClean="0">
              <a:solidFill>
                <a:schemeClr val="accent3"/>
              </a:solidFill>
              <a:effectLst>
                <a:glow rad="127000">
                  <a:schemeClr val="bg1"/>
                </a:glow>
              </a:effectLst>
            </a:endParaRPr>
          </a:p>
        </p:txBody>
      </p:sp>
      <p:sp>
        <p:nvSpPr>
          <p:cNvPr id="19" name="円柱 18"/>
          <p:cNvSpPr/>
          <p:nvPr/>
        </p:nvSpPr>
        <p:spPr bwMode="auto">
          <a:xfrm>
            <a:off x="1014298" y="3698322"/>
            <a:ext cx="212937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r>
              <a:rPr lang="ja-JP" altLang="en-US" sz="1600" b="1" dirty="0">
                <a:solidFill>
                  <a:schemeClr val="accent3"/>
                </a:solidFill>
                <a:effectLst>
                  <a:glow rad="127000">
                    <a:schemeClr val="bg1"/>
                  </a:glow>
                </a:effectLst>
              </a:rPr>
              <a:t>サンプル</a:t>
            </a:r>
            <a:endParaRPr lang="en-US" altLang="ja-JP" sz="1600" b="1" dirty="0">
              <a:solidFill>
                <a:schemeClr val="accent3"/>
              </a:solidFill>
              <a:effectLst>
                <a:glow rad="127000">
                  <a:schemeClr val="bg1"/>
                </a:glow>
              </a:effectLst>
            </a:endParaRPr>
          </a:p>
          <a:p>
            <a:pPr lvl="0" algn="ctr"/>
            <a:r>
              <a:rPr lang="ja-JP" altLang="en-US" sz="1600" b="1" dirty="0" smtClean="0">
                <a:solidFill>
                  <a:schemeClr val="accent3"/>
                </a:solidFill>
                <a:effectLst>
                  <a:glow rad="127000">
                    <a:schemeClr val="bg1"/>
                  </a:glow>
                </a:effectLst>
              </a:rPr>
              <a:t>アプリケーション</a:t>
            </a:r>
            <a:endParaRPr lang="ja-JP" altLang="en-US" sz="1600" b="1" dirty="0">
              <a:solidFill>
                <a:schemeClr val="accent3"/>
              </a:solidFill>
              <a:effectLst>
                <a:glow rad="127000">
                  <a:schemeClr val="bg1"/>
                </a:glow>
              </a:effectLst>
            </a:endParaRPr>
          </a:p>
        </p:txBody>
      </p:sp>
    </p:spTree>
    <p:extLst>
      <p:ext uri="{BB962C8B-B14F-4D97-AF65-F5344CB8AC3E}">
        <p14:creationId xmlns:p14="http://schemas.microsoft.com/office/powerpoint/2010/main" val="1310631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kumimoji="1" lang="ja-JP" altLang="en-US" dirty="0" smtClean="0"/>
              <a:t>リポジトリの準備</a:t>
            </a:r>
            <a:endParaRPr kumimoji="1" lang="en-US" altLang="ja-JP" dirty="0" smtClean="0"/>
          </a:p>
          <a:p>
            <a:pPr marL="180000" lvl="1" indent="0">
              <a:buNone/>
            </a:pPr>
            <a:r>
              <a:rPr lang="en-US" altLang="ja-JP" dirty="0" err="1" smtClean="0"/>
              <a:t>Git</a:t>
            </a:r>
            <a:r>
              <a:rPr lang="ja-JP" altLang="en-US" dirty="0"/>
              <a:t>リポジトリ</a:t>
            </a:r>
            <a:r>
              <a:rPr lang="ja-JP" altLang="en-US" dirty="0" smtClean="0"/>
              <a:t>を３つ用意</a:t>
            </a:r>
            <a:r>
              <a:rPr lang="ja-JP" altLang="en-US" dirty="0"/>
              <a:t>します</a:t>
            </a:r>
            <a:r>
              <a:rPr lang="ja-JP" altLang="en-US" dirty="0" smtClean="0"/>
              <a:t>。</a:t>
            </a:r>
            <a:endParaRPr lang="en-US" altLang="ja-JP" dirty="0" smtClean="0"/>
          </a:p>
          <a:p>
            <a:pPr lvl="1"/>
            <a:r>
              <a:rPr lang="ja-JP" altLang="en-US" dirty="0"/>
              <a:t>ブラウザにて自身の</a:t>
            </a:r>
            <a:r>
              <a:rPr lang="en-US" altLang="ja-JP" dirty="0"/>
              <a:t>GitHub</a:t>
            </a:r>
            <a:r>
              <a:rPr lang="ja-JP" altLang="en-US" dirty="0"/>
              <a:t>のアカウントで</a:t>
            </a:r>
            <a:r>
              <a:rPr lang="en-US" altLang="ja-JP" dirty="0"/>
              <a:t>GitHub</a:t>
            </a:r>
            <a:r>
              <a:rPr lang="ja-JP" altLang="en-US" dirty="0"/>
              <a:t>にサインインします。</a:t>
            </a:r>
            <a:endParaRPr lang="en-US" altLang="ja-JP" dirty="0"/>
          </a:p>
          <a:p>
            <a:pPr lvl="1"/>
            <a:r>
              <a:rPr lang="ja-JP" altLang="en-US" dirty="0"/>
              <a:t>アカウントメニュー</a:t>
            </a:r>
            <a:r>
              <a:rPr lang="ja-JP" altLang="en-US" dirty="0" smtClean="0"/>
              <a:t>から</a:t>
            </a:r>
            <a:r>
              <a:rPr lang="en-US" altLang="ja-JP" dirty="0" smtClean="0"/>
              <a:t>Your </a:t>
            </a:r>
            <a:r>
              <a:rPr lang="en-US" altLang="ja-JP" dirty="0" err="1" smtClean="0"/>
              <a:t>Repositries</a:t>
            </a:r>
            <a:r>
              <a:rPr lang="ja-JP" altLang="en-US" dirty="0" smtClean="0"/>
              <a:t>を</a:t>
            </a:r>
            <a:r>
              <a:rPr lang="ja-JP" altLang="en-US" dirty="0"/>
              <a:t>選択します。</a:t>
            </a:r>
            <a:endParaRPr lang="en-US" altLang="ja-JP" dirty="0"/>
          </a:p>
          <a:p>
            <a:pPr lvl="1"/>
            <a:r>
              <a:rPr lang="en-US" altLang="ja-JP" dirty="0" smtClean="0"/>
              <a:t>New</a:t>
            </a:r>
            <a:r>
              <a:rPr lang="ja-JP" altLang="en-US" dirty="0" smtClean="0"/>
              <a:t>を</a:t>
            </a:r>
            <a:r>
              <a:rPr lang="ja-JP" altLang="en-US" dirty="0"/>
              <a:t>選択</a:t>
            </a:r>
            <a:r>
              <a:rPr lang="ja-JP" altLang="en-US" dirty="0" smtClean="0"/>
              <a:t>し、図で示した値を入力し、</a:t>
            </a:r>
            <a:r>
              <a:rPr lang="en-US" altLang="ja-JP" dirty="0" smtClean="0"/>
              <a:t>Create </a:t>
            </a:r>
            <a:r>
              <a:rPr lang="en-US" altLang="ja-JP" dirty="0" err="1" smtClean="0"/>
              <a:t>repositry</a:t>
            </a:r>
            <a:r>
              <a:rPr lang="ja-JP" altLang="en-US" dirty="0" smtClean="0"/>
              <a:t>を選択します。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(2/4)</a:t>
            </a:r>
            <a:endParaRPr kumimoji="1" lang="ja-JP" altLang="en-US" dirty="0"/>
          </a:p>
        </p:txBody>
      </p:sp>
      <p:pic>
        <p:nvPicPr>
          <p:cNvPr id="2" name="図 1"/>
          <p:cNvPicPr>
            <a:picLocks noChangeAspect="1"/>
          </p:cNvPicPr>
          <p:nvPr/>
        </p:nvPicPr>
        <p:blipFill rotWithShape="1">
          <a:blip r:embed="rId2"/>
          <a:srcRect l="18218"/>
          <a:stretch/>
        </p:blipFill>
        <p:spPr>
          <a:xfrm>
            <a:off x="4580407" y="2516411"/>
            <a:ext cx="3649505" cy="3948113"/>
          </a:xfrm>
          <a:prstGeom prst="rect">
            <a:avLst/>
          </a:prstGeom>
          <a:ln>
            <a:solidFill>
              <a:schemeClr val="accent1"/>
            </a:solidFill>
          </a:ln>
        </p:spPr>
      </p:pic>
      <p:sp>
        <p:nvSpPr>
          <p:cNvPr id="5" name="角丸四角形吹き出し 4"/>
          <p:cNvSpPr/>
          <p:nvPr/>
        </p:nvSpPr>
        <p:spPr bwMode="auto">
          <a:xfrm>
            <a:off x="7176120" y="5013137"/>
            <a:ext cx="3785955" cy="365226"/>
          </a:xfrm>
          <a:prstGeom prst="wedgeRoundRectCallout">
            <a:avLst>
              <a:gd name="adj1" fmla="val -59792"/>
              <a:gd name="adj2" fmla="val 54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smtClean="0">
                <a:latin typeface="+mn-ea"/>
              </a:rPr>
              <a:t>「</a:t>
            </a:r>
            <a:r>
              <a:rPr lang="en-US" altLang="ja-JP" sz="1400" dirty="0" smtClean="0">
                <a:latin typeface="+mn-ea"/>
              </a:rPr>
              <a:t>Add a README File</a:t>
            </a:r>
            <a:r>
              <a:rPr lang="ja-JP" altLang="en-US" sz="1400" dirty="0" smtClean="0">
                <a:latin typeface="+mn-ea"/>
              </a:rPr>
              <a:t>」をチェック</a:t>
            </a:r>
            <a:r>
              <a:rPr lang="en-US" altLang="ja-JP" sz="1400" dirty="0" smtClean="0">
                <a:latin typeface="+mn-ea"/>
              </a:rPr>
              <a:t>ON</a:t>
            </a:r>
            <a:endParaRPr kumimoji="1" lang="ja-JP" altLang="en-US" sz="1400" dirty="0" smtClean="0">
              <a:latin typeface="+mn-ea"/>
            </a:endParaRPr>
          </a:p>
        </p:txBody>
      </p:sp>
      <p:sp>
        <p:nvSpPr>
          <p:cNvPr id="7" name="角丸四角形吹き出し 6"/>
          <p:cNvSpPr/>
          <p:nvPr/>
        </p:nvSpPr>
        <p:spPr bwMode="auto">
          <a:xfrm>
            <a:off x="7106984" y="2694642"/>
            <a:ext cx="3855092" cy="976485"/>
          </a:xfrm>
          <a:prstGeom prst="wedgeRoundRectCallout">
            <a:avLst>
              <a:gd name="adj1" fmla="val -55334"/>
              <a:gd name="adj2" fmla="val 4749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a:latin typeface="+mn-ea"/>
              </a:rPr>
              <a:t>次</a:t>
            </a:r>
            <a:r>
              <a:rPr lang="ja-JP" altLang="en-US" sz="1400" dirty="0" smtClean="0">
                <a:latin typeface="+mn-ea"/>
              </a:rPr>
              <a:t>の</a:t>
            </a:r>
            <a:r>
              <a:rPr lang="en-US" altLang="ja-JP" sz="1400" dirty="0" smtClean="0">
                <a:latin typeface="+mn-ea"/>
              </a:rPr>
              <a:t>Repository name</a:t>
            </a:r>
            <a:r>
              <a:rPr lang="ja-JP" altLang="en-US" sz="1400" dirty="0" smtClean="0">
                <a:latin typeface="+mn-ea"/>
              </a:rPr>
              <a:t>を指定</a:t>
            </a:r>
            <a:endParaRPr lang="en-US" altLang="ja-JP" sz="1400" dirty="0" smtClean="0">
              <a:latin typeface="+mn-ea"/>
            </a:endParaRPr>
          </a:p>
          <a:p>
            <a:r>
              <a:rPr lang="ja-JP" altLang="en-US" sz="1400" dirty="0">
                <a:latin typeface="+mn-ea"/>
              </a:rPr>
              <a:t>１</a:t>
            </a:r>
            <a:r>
              <a:rPr lang="ja-JP" altLang="en-US" sz="1400" dirty="0" smtClean="0">
                <a:latin typeface="+mn-ea"/>
              </a:rPr>
              <a:t>：</a:t>
            </a:r>
            <a:r>
              <a:rPr lang="en-US" altLang="ja-JP" sz="1400" dirty="0" smtClean="0">
                <a:latin typeface="+mn-ea"/>
              </a:rPr>
              <a:t>epoch-sample-app</a:t>
            </a:r>
          </a:p>
          <a:p>
            <a:r>
              <a:rPr lang="ja-JP" altLang="en-US" sz="1400" dirty="0">
                <a:latin typeface="+mn-ea"/>
              </a:rPr>
              <a:t>２</a:t>
            </a:r>
            <a:r>
              <a:rPr kumimoji="1" lang="ja-JP" altLang="en-US" sz="1400" dirty="0" smtClean="0">
                <a:latin typeface="+mn-ea"/>
              </a:rPr>
              <a:t>：</a:t>
            </a:r>
            <a:r>
              <a:rPr lang="en-US" altLang="ja-JP" sz="1400" dirty="0" smtClean="0">
                <a:latin typeface="+mn-ea"/>
              </a:rPr>
              <a:t>epoch-sample-staging-manifest</a:t>
            </a:r>
            <a:endParaRPr kumimoji="1" lang="en-US" altLang="ja-JP" sz="1400" dirty="0" smtClean="0">
              <a:latin typeface="+mn-ea"/>
            </a:endParaRPr>
          </a:p>
          <a:p>
            <a:r>
              <a:rPr lang="ja-JP" altLang="en-US" sz="1400" dirty="0" smtClean="0">
                <a:latin typeface="+mn-ea"/>
              </a:rPr>
              <a:t>３：</a:t>
            </a:r>
            <a:r>
              <a:rPr lang="en-US" altLang="ja-JP" sz="1400" dirty="0" smtClean="0">
                <a:latin typeface="+mn-ea"/>
              </a:rPr>
              <a:t>epoch-sample-production-manifest</a:t>
            </a:r>
            <a:endParaRPr kumimoji="1" lang="ja-JP" altLang="en-US" sz="1400" dirty="0" smtClean="0">
              <a:latin typeface="+mn-ea"/>
            </a:endParaRPr>
          </a:p>
        </p:txBody>
      </p:sp>
      <p:sp>
        <p:nvSpPr>
          <p:cNvPr id="8" name="角丸四角形 7"/>
          <p:cNvSpPr/>
          <p:nvPr/>
        </p:nvSpPr>
        <p:spPr bwMode="auto">
          <a:xfrm>
            <a:off x="5466345" y="3671127"/>
            <a:ext cx="1445398"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4625876" y="5347545"/>
            <a:ext cx="2220943"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角丸四角形 9"/>
          <p:cNvSpPr/>
          <p:nvPr/>
        </p:nvSpPr>
        <p:spPr bwMode="auto">
          <a:xfrm>
            <a:off x="4576662" y="6189295"/>
            <a:ext cx="1068817"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rotWithShape="1">
          <a:blip r:embed="rId3"/>
          <a:srcRect l="73218" t="1" b="49194"/>
          <a:stretch/>
        </p:blipFill>
        <p:spPr>
          <a:xfrm>
            <a:off x="703105" y="2902330"/>
            <a:ext cx="1144882" cy="1080119"/>
          </a:xfrm>
          <a:prstGeom prst="rect">
            <a:avLst/>
          </a:prstGeom>
        </p:spPr>
      </p:pic>
      <p:sp>
        <p:nvSpPr>
          <p:cNvPr id="14" name="角丸四角形 13"/>
          <p:cNvSpPr/>
          <p:nvPr/>
        </p:nvSpPr>
        <p:spPr bwMode="auto">
          <a:xfrm>
            <a:off x="1377809" y="2902330"/>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角丸四角形 14"/>
          <p:cNvSpPr/>
          <p:nvPr/>
        </p:nvSpPr>
        <p:spPr bwMode="auto">
          <a:xfrm>
            <a:off x="931133" y="3561835"/>
            <a:ext cx="82164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703105" y="2492023"/>
            <a:ext cx="992919" cy="260584"/>
          </a:xfrm>
          <a:prstGeom prst="wedgeRoundRectCallout">
            <a:avLst>
              <a:gd name="adj1" fmla="val 34152"/>
              <a:gd name="adj2" fmla="val 109148"/>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800" dirty="0" smtClean="0">
                <a:latin typeface="+mn-ea"/>
              </a:rPr>
              <a:t>アカウントメニュー</a:t>
            </a:r>
          </a:p>
        </p:txBody>
      </p:sp>
      <p:pic>
        <p:nvPicPr>
          <p:cNvPr id="4" name="図 3"/>
          <p:cNvPicPr>
            <a:picLocks noChangeAspect="1"/>
          </p:cNvPicPr>
          <p:nvPr/>
        </p:nvPicPr>
        <p:blipFill rotWithShape="1">
          <a:blip r:embed="rId4"/>
          <a:srcRect l="11785"/>
          <a:stretch/>
        </p:blipFill>
        <p:spPr>
          <a:xfrm>
            <a:off x="691083" y="4494632"/>
            <a:ext cx="2900940" cy="743054"/>
          </a:xfrm>
          <a:prstGeom prst="rect">
            <a:avLst/>
          </a:prstGeom>
          <a:ln>
            <a:solidFill>
              <a:schemeClr val="tx1"/>
            </a:solidFill>
          </a:ln>
        </p:spPr>
      </p:pic>
      <p:sp>
        <p:nvSpPr>
          <p:cNvPr id="17" name="角丸四角形 16"/>
          <p:cNvSpPr/>
          <p:nvPr/>
        </p:nvSpPr>
        <p:spPr bwMode="auto">
          <a:xfrm>
            <a:off x="3094738" y="4980526"/>
            <a:ext cx="542754"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右矢印 17"/>
          <p:cNvSpPr/>
          <p:nvPr/>
        </p:nvSpPr>
        <p:spPr bwMode="auto">
          <a:xfrm>
            <a:off x="3881351" y="449463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右矢印 18"/>
          <p:cNvSpPr/>
          <p:nvPr/>
        </p:nvSpPr>
        <p:spPr bwMode="auto">
          <a:xfrm rot="5400000">
            <a:off x="1084342" y="4000786"/>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72615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1"/>
            <a:ext cx="11713301" cy="5688633"/>
          </a:xfrm>
        </p:spPr>
        <p:txBody>
          <a:bodyPr>
            <a:normAutofit/>
          </a:bodyPr>
          <a:lstStyle/>
          <a:p>
            <a:r>
              <a:rPr kumimoji="1" lang="ja-JP" altLang="en-US" dirty="0" smtClean="0"/>
              <a:t>アプリケーションコード用リポジトリを</a:t>
            </a:r>
            <a:r>
              <a:rPr kumimoji="1" lang="en-US" altLang="ja-JP" dirty="0" smtClean="0"/>
              <a:t>PC</a:t>
            </a:r>
            <a:r>
              <a:rPr kumimoji="1" lang="ja-JP" altLang="en-US" dirty="0" smtClean="0"/>
              <a:t>環境へ準備</a:t>
            </a:r>
            <a:endParaRPr lang="en-US" altLang="ja-JP" dirty="0" smtClean="0"/>
          </a:p>
          <a:p>
            <a:pPr lvl="1"/>
            <a:r>
              <a:rPr lang="ja-JP" altLang="en-US" dirty="0" smtClean="0"/>
              <a:t>アプリケーションコード用リポジトリ</a:t>
            </a:r>
            <a:r>
              <a:rPr lang="ja-JP" altLang="en-US" dirty="0"/>
              <a:t>の</a:t>
            </a:r>
            <a:r>
              <a:rPr lang="en-US" altLang="ja-JP" dirty="0" smtClean="0"/>
              <a:t>clone</a:t>
            </a:r>
          </a:p>
          <a:p>
            <a:pPr marL="180000" lvl="1" indent="0">
              <a:buNone/>
            </a:pPr>
            <a:r>
              <a:rPr lang="ja-JP" altLang="en-US" dirty="0" smtClean="0"/>
              <a:t>　アプリケーションコード用</a:t>
            </a:r>
            <a:r>
              <a:rPr lang="ja-JP" altLang="en-US" dirty="0"/>
              <a:t>リポジトリを</a:t>
            </a:r>
            <a:r>
              <a:rPr lang="en-US" altLang="ja-JP" dirty="0" smtClean="0"/>
              <a:t>PC</a:t>
            </a:r>
            <a:r>
              <a:rPr lang="ja-JP" altLang="en-US" dirty="0" smtClean="0"/>
              <a:t>環境に</a:t>
            </a:r>
            <a:r>
              <a:rPr lang="en-US" altLang="ja-JP" dirty="0"/>
              <a:t>clone</a:t>
            </a:r>
            <a:r>
              <a:rPr lang="ja-JP" altLang="en-US" dirty="0"/>
              <a:t>します。</a:t>
            </a:r>
            <a:endParaRPr lang="en-US" altLang="ja-JP" dirty="0" smtClean="0"/>
          </a:p>
          <a:p>
            <a:pPr marL="180000" lvl="1" indent="0">
              <a:buNone/>
            </a:pPr>
            <a:r>
              <a:rPr lang="ja-JP" altLang="en-US" dirty="0"/>
              <a:t>　</a:t>
            </a:r>
            <a:r>
              <a:rPr lang="ja-JP" altLang="en-US" dirty="0" smtClean="0"/>
              <a:t>例としてコマンドプロンプトでは、以下の通りとなります。</a:t>
            </a:r>
            <a:endParaRPr lang="en-US" altLang="ja-JP" dirty="0" smtClean="0"/>
          </a:p>
          <a:p>
            <a:pPr marL="180000" lvl="1" indent="0">
              <a:buNone/>
            </a:pPr>
            <a:endParaRPr lang="en-US" altLang="ja-JP" dirty="0" smtClean="0"/>
          </a:p>
          <a:p>
            <a:pPr marL="180000" lvl="1" indent="0">
              <a:buNone/>
            </a:pPr>
            <a:r>
              <a:rPr lang="ja-JP" altLang="en-US" dirty="0" smtClean="0"/>
              <a:t>　</a:t>
            </a:r>
            <a:endParaRPr lang="en-US" altLang="ja-JP" dirty="0" smtClean="0"/>
          </a:p>
          <a:p>
            <a:pPr marL="180000" lvl="1" indent="0">
              <a:buNone/>
            </a:pPr>
            <a:endParaRPr lang="en-US" altLang="ja-JP" dirty="0" smtClean="0"/>
          </a:p>
          <a:p>
            <a:pPr marL="180000" lvl="1" indent="0">
              <a:buNone/>
            </a:pPr>
            <a:endParaRPr lang="en-US" altLang="ja-JP" dirty="0"/>
          </a:p>
          <a:p>
            <a:pPr marL="180000" lvl="1" indent="0">
              <a:buNone/>
            </a:pPr>
            <a:r>
              <a:rPr lang="ja-JP" altLang="en-US" dirty="0" smtClean="0"/>
              <a:t>　</a:t>
            </a:r>
            <a:endParaRPr lang="en-US" altLang="ja-JP" dirty="0" smtClean="0"/>
          </a:p>
          <a:p>
            <a:pPr marL="180000" lvl="1" indent="0">
              <a:buNone/>
            </a:pPr>
            <a:r>
              <a:rPr lang="ja-JP" altLang="en-US" dirty="0" smtClean="0"/>
              <a:t>　ここ</a:t>
            </a:r>
            <a:r>
              <a:rPr lang="ja-JP" altLang="en-US" dirty="0"/>
              <a:t>で</a:t>
            </a:r>
            <a:r>
              <a:rPr lang="en-US" altLang="ja-JP" dirty="0"/>
              <a:t>clone</a:t>
            </a:r>
            <a:r>
              <a:rPr lang="ja-JP" altLang="en-US" dirty="0" smtClean="0"/>
              <a:t>したローカルリポジトリを</a:t>
            </a:r>
            <a:r>
              <a:rPr lang="ja-JP" altLang="en-US" dirty="0"/>
              <a:t>使って、チュートリアル</a:t>
            </a:r>
            <a:r>
              <a:rPr lang="ja-JP" altLang="en-US" dirty="0" smtClean="0"/>
              <a:t>を行います。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(3/4)</a:t>
            </a:r>
            <a:endParaRPr kumimoji="1" lang="ja-JP" altLang="en-US" b="1" dirty="0"/>
          </a:p>
        </p:txBody>
      </p:sp>
      <p:graphicFrame>
        <p:nvGraphicFramePr>
          <p:cNvPr id="10" name="表 9"/>
          <p:cNvGraphicFramePr>
            <a:graphicFrameLocks noGrp="1"/>
          </p:cNvGraphicFramePr>
          <p:nvPr>
            <p:extLst/>
          </p:nvPr>
        </p:nvGraphicFramePr>
        <p:xfrm>
          <a:off x="695400" y="2204864"/>
          <a:ext cx="11161240" cy="10058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endParaRPr kumimoji="1" lang="en-US" altLang="ja-JP" sz="1200" dirty="0">
                        <a:solidFill>
                          <a:schemeClr val="bg1"/>
                        </a:solidFill>
                        <a:latin typeface="Consolas" panose="020B0609020204030204" pitchFamily="49" charset="0"/>
                      </a:endParaRP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 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lang="ja-JP" altLang="en-US" sz="1200" b="0" baseline="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clone https://github.com/[Github</a:t>
                      </a:r>
                      <a:r>
                        <a:rPr lang="ja-JP" altLang="en-US" sz="1200" b="0" dirty="0" smtClean="0">
                          <a:solidFill>
                            <a:schemeClr val="bg1"/>
                          </a:solidFill>
                          <a:latin typeface="Consolas" panose="020B0609020204030204" pitchFamily="49" charset="0"/>
                        </a:rPr>
                        <a:t>のアカウント名</a:t>
                      </a:r>
                      <a:r>
                        <a:rPr lang="en-US" altLang="ja-JP" sz="1200" b="0" dirty="0" smtClean="0">
                          <a:solidFill>
                            <a:schemeClr val="bg1"/>
                          </a:solidFill>
                          <a:latin typeface="Consolas" panose="020B0609020204030204" pitchFamily="49" charset="0"/>
                        </a:rPr>
                        <a:t>]/epoch-sample-</a:t>
                      </a:r>
                      <a:r>
                        <a:rPr lang="en-US" altLang="ja-JP" sz="1200" b="0" dirty="0" err="1" smtClean="0">
                          <a:solidFill>
                            <a:schemeClr val="bg1"/>
                          </a:solidFill>
                          <a:latin typeface="Consolas" panose="020B0609020204030204" pitchFamily="49" charset="0"/>
                        </a:rPr>
                        <a:t>app.git</a:t>
                      </a:r>
                      <a:endParaRPr lang="en-US" altLang="ja-JP" sz="1200" b="0" dirty="0" smtClean="0">
                        <a:solidFill>
                          <a:schemeClr val="bg1"/>
                        </a:solidFill>
                        <a:latin typeface="Consolas" panose="020B0609020204030204" pitchFamily="49" charset="0"/>
                      </a:endParaRPr>
                    </a:p>
                    <a:p>
                      <a:pPr algn="l"/>
                      <a:r>
                        <a:rPr lang="ja-JP" altLang="en-US" sz="1200" b="0" dirty="0" smtClean="0">
                          <a:solidFill>
                            <a:schemeClr val="bg1"/>
                          </a:solidFill>
                          <a:latin typeface="Consolas" panose="020B0609020204030204" pitchFamily="49" charset="0"/>
                        </a:rPr>
                        <a:t> </a:t>
                      </a:r>
                      <a:r>
                        <a:rPr lang="en-US" altLang="ja-JP" sz="1200" b="0" dirty="0" smtClean="0">
                          <a:solidFill>
                            <a:schemeClr val="bg1"/>
                          </a:solidFill>
                          <a:latin typeface="Consolas" panose="020B0609020204030204" pitchFamily="49" charset="0"/>
                        </a:rPr>
                        <a:t>cd epoch-sample-app</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user.name "[GitHub</a:t>
                      </a:r>
                      <a:r>
                        <a:rPr lang="ja-JP" altLang="en-US" sz="1200" b="0" dirty="0" smtClean="0">
                          <a:solidFill>
                            <a:schemeClr val="bg1"/>
                          </a:solidFill>
                          <a:latin typeface="Consolas" panose="020B0609020204030204" pitchFamily="49" charset="0"/>
                        </a:rPr>
                        <a:t>のユーザ名</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user.email</a:t>
                      </a:r>
                      <a:r>
                        <a:rPr lang="en-US" altLang="ja-JP" sz="1200" b="0" dirty="0" smtClean="0">
                          <a:solidFill>
                            <a:schemeClr val="bg1"/>
                          </a:solidFill>
                          <a:latin typeface="Consolas" panose="020B0609020204030204" pitchFamily="49" charset="0"/>
                        </a:rPr>
                        <a:t> "[GitHub</a:t>
                      </a:r>
                      <a:r>
                        <a:rPr lang="ja-JP" altLang="en-US" sz="1200" b="0" dirty="0" smtClean="0">
                          <a:solidFill>
                            <a:schemeClr val="bg1"/>
                          </a:solidFill>
                          <a:latin typeface="Consolas" panose="020B0609020204030204" pitchFamily="49" charset="0"/>
                        </a:rPr>
                        <a:t>の</a:t>
                      </a:r>
                      <a:r>
                        <a:rPr lang="en-US" altLang="ja-JP" sz="1200" b="0" dirty="0" smtClean="0">
                          <a:solidFill>
                            <a:schemeClr val="bg1"/>
                          </a:solidFill>
                          <a:latin typeface="Consolas" panose="020B0609020204030204" pitchFamily="49" charset="0"/>
                        </a:rPr>
                        <a:t>email</a:t>
                      </a:r>
                      <a:r>
                        <a:rPr lang="ja-JP" altLang="en-US" sz="1200" b="0" dirty="0" smtClean="0">
                          <a:solidFill>
                            <a:schemeClr val="bg1"/>
                          </a:solidFill>
                          <a:latin typeface="Consolas" panose="020B0609020204030204" pitchFamily="49" charset="0"/>
                        </a:rPr>
                        <a:t>アドレス</a:t>
                      </a:r>
                      <a:r>
                        <a:rPr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2569111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lang="en-US" altLang="ja-JP" dirty="0" err="1" smtClean="0"/>
              <a:t>Git</a:t>
            </a:r>
            <a:r>
              <a:rPr lang="ja-JP" altLang="en-US" dirty="0" smtClean="0"/>
              <a:t>トークンの払い出し</a:t>
            </a:r>
            <a:endParaRPr kumimoji="1" lang="en-US" altLang="ja-JP" dirty="0" smtClean="0"/>
          </a:p>
          <a:p>
            <a:pPr lvl="1"/>
            <a:r>
              <a:rPr lang="ja-JP" altLang="en-US" dirty="0" smtClean="0"/>
              <a:t>ブラウザにて自身の</a:t>
            </a:r>
            <a:r>
              <a:rPr lang="en-US" altLang="ja-JP" dirty="0" smtClean="0"/>
              <a:t>GitHub</a:t>
            </a:r>
            <a:r>
              <a:rPr lang="ja-JP" altLang="en-US" dirty="0" smtClean="0"/>
              <a:t>のアカウントで</a:t>
            </a:r>
            <a:r>
              <a:rPr lang="en-US" altLang="ja-JP" dirty="0" smtClean="0"/>
              <a:t>GitHub</a:t>
            </a:r>
            <a:r>
              <a:rPr lang="ja-JP" altLang="en-US" dirty="0" smtClean="0"/>
              <a:t>にサインインします。</a:t>
            </a:r>
            <a:endParaRPr lang="en-US" altLang="ja-JP" dirty="0" smtClean="0"/>
          </a:p>
          <a:p>
            <a:pPr lvl="1"/>
            <a:r>
              <a:rPr lang="ja-JP" altLang="en-US" dirty="0" smtClean="0"/>
              <a:t>アカウントメニューから</a:t>
            </a:r>
            <a:r>
              <a:rPr lang="en-US" altLang="ja-JP" dirty="0" smtClean="0"/>
              <a:t>Settings</a:t>
            </a:r>
            <a:r>
              <a:rPr lang="ja-JP" altLang="en-US" dirty="0" smtClean="0"/>
              <a:t>を選択します。</a:t>
            </a:r>
            <a:endParaRPr lang="en-US" altLang="ja-JP" dirty="0" smtClean="0"/>
          </a:p>
          <a:p>
            <a:pPr lvl="1"/>
            <a:r>
              <a:rPr lang="en-US" altLang="ja-JP" dirty="0" smtClean="0"/>
              <a:t>Account settings</a:t>
            </a:r>
            <a:r>
              <a:rPr lang="ja-JP" altLang="en-US" dirty="0" smtClean="0"/>
              <a:t>画面から</a:t>
            </a:r>
            <a:r>
              <a:rPr lang="en-US" altLang="ja-JP" dirty="0" smtClean="0"/>
              <a:t>Developer settings</a:t>
            </a:r>
            <a:r>
              <a:rPr lang="ja-JP" altLang="en-US" dirty="0" smtClean="0"/>
              <a:t>メニューを選択</a:t>
            </a:r>
            <a:r>
              <a:rPr lang="ja-JP" altLang="en-US" dirty="0"/>
              <a:t>します</a:t>
            </a:r>
            <a:r>
              <a:rPr lang="ja-JP" altLang="en-US" dirty="0" smtClean="0"/>
              <a:t>。</a:t>
            </a:r>
            <a:endParaRPr lang="en-US" altLang="ja-JP" dirty="0" smtClean="0"/>
          </a:p>
          <a:p>
            <a:pPr lvl="1"/>
            <a:r>
              <a:rPr lang="en-US" altLang="ja-JP" dirty="0" smtClean="0"/>
              <a:t>Developer settings</a:t>
            </a:r>
            <a:r>
              <a:rPr lang="ja-JP" altLang="en-US" dirty="0" smtClean="0"/>
              <a:t>画面から</a:t>
            </a:r>
            <a:r>
              <a:rPr lang="en-US" altLang="ja-JP" dirty="0" smtClean="0"/>
              <a:t>Personal access tokens</a:t>
            </a:r>
            <a:r>
              <a:rPr lang="ja-JP" altLang="en-US" dirty="0" smtClean="0"/>
              <a:t>メニューを選択し、</a:t>
            </a:r>
            <a:r>
              <a:rPr lang="en-US" altLang="ja-JP" dirty="0" smtClean="0"/>
              <a:t>Generate new token</a:t>
            </a:r>
            <a:r>
              <a:rPr lang="ja-JP" altLang="en-US" dirty="0" smtClean="0"/>
              <a:t>ボタンを選択します。</a:t>
            </a:r>
            <a:endParaRPr lang="en-US" altLang="ja-JP" dirty="0" smtClean="0"/>
          </a:p>
          <a:p>
            <a:pPr lvl="1"/>
            <a:r>
              <a:rPr lang="en-US" altLang="ja-JP" dirty="0" smtClean="0"/>
              <a:t>New personal access token</a:t>
            </a:r>
            <a:r>
              <a:rPr lang="ja-JP" altLang="en-US" dirty="0" smtClean="0"/>
              <a:t>画面で</a:t>
            </a:r>
            <a:r>
              <a:rPr lang="en-US" altLang="ja-JP" dirty="0" smtClean="0"/>
              <a:t>Note</a:t>
            </a:r>
            <a:r>
              <a:rPr lang="ja-JP" altLang="en-US" sz="1050" dirty="0" smtClean="0"/>
              <a:t>（任意の名称）</a:t>
            </a:r>
            <a:r>
              <a:rPr lang="ja-JP" altLang="en-US" dirty="0" smtClean="0"/>
              <a:t>、</a:t>
            </a:r>
            <a:r>
              <a:rPr lang="en-US" altLang="ja-JP" dirty="0"/>
              <a:t>Select </a:t>
            </a:r>
            <a:r>
              <a:rPr lang="en-US" altLang="ja-JP" dirty="0" smtClean="0"/>
              <a:t>scopes</a:t>
            </a:r>
            <a:r>
              <a:rPr lang="ja-JP" altLang="en-US" dirty="0" smtClean="0"/>
              <a:t>を全て選択し、</a:t>
            </a:r>
            <a:r>
              <a:rPr lang="en-US" altLang="ja-JP" dirty="0" smtClean="0"/>
              <a:t>Generate token</a:t>
            </a:r>
            <a:r>
              <a:rPr lang="ja-JP" altLang="en-US" dirty="0"/>
              <a:t>ボタンを選択します</a:t>
            </a:r>
            <a:r>
              <a:rPr lang="ja-JP" altLang="en-US" dirty="0" smtClean="0"/>
              <a:t>。</a:t>
            </a:r>
            <a:endParaRPr lang="en-US" altLang="ja-JP" dirty="0" smtClean="0"/>
          </a:p>
          <a:p>
            <a:pPr lvl="1"/>
            <a:r>
              <a:rPr lang="ja-JP" altLang="en-US" dirty="0" smtClean="0"/>
              <a:t>表示されたトークン </a:t>
            </a:r>
            <a:r>
              <a:rPr lang="en-US" altLang="ja-JP" dirty="0" smtClean="0"/>
              <a:t>(</a:t>
            </a:r>
            <a:r>
              <a:rPr lang="en-US" altLang="ja-JP" dirty="0" err="1"/>
              <a:t>ghp</a:t>
            </a:r>
            <a:r>
              <a:rPr lang="en-US" altLang="ja-JP" dirty="0" smtClean="0"/>
              <a:t>_***)</a:t>
            </a:r>
            <a:r>
              <a:rPr lang="ja-JP" altLang="en-US" dirty="0" smtClean="0"/>
              <a:t> を後に使用しますので</a:t>
            </a:r>
            <a:r>
              <a:rPr lang="ja-JP" altLang="en-US" dirty="0"/>
              <a:t>控えてください</a:t>
            </a:r>
            <a:r>
              <a:rPr lang="ja-JP" altLang="en-US" dirty="0" smtClean="0"/>
              <a:t>。</a:t>
            </a:r>
            <a:endParaRPr lang="en-US" altLang="ja-JP" dirty="0" smtClean="0"/>
          </a:p>
          <a:p>
            <a:pPr marL="180000" lvl="1" indent="0">
              <a:buNone/>
            </a:pPr>
            <a:r>
              <a:rPr lang="ja-JP" altLang="en-US" dirty="0"/>
              <a:t>　</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(4/4)</a:t>
            </a:r>
            <a:endParaRPr kumimoji="1" lang="ja-JP" altLang="en-US" dirty="0"/>
          </a:p>
        </p:txBody>
      </p:sp>
      <p:pic>
        <p:nvPicPr>
          <p:cNvPr id="7" name="図 6"/>
          <p:cNvPicPr>
            <a:picLocks noChangeAspect="1"/>
          </p:cNvPicPr>
          <p:nvPr/>
        </p:nvPicPr>
        <p:blipFill rotWithShape="1">
          <a:blip r:embed="rId2"/>
          <a:srcRect l="73218" t="1" b="49194"/>
          <a:stretch/>
        </p:blipFill>
        <p:spPr>
          <a:xfrm>
            <a:off x="266895" y="3233376"/>
            <a:ext cx="1431103" cy="1350130"/>
          </a:xfrm>
          <a:prstGeom prst="rect">
            <a:avLst/>
          </a:prstGeom>
        </p:spPr>
      </p:pic>
      <p:sp>
        <p:nvSpPr>
          <p:cNvPr id="4" name="角丸四角形 3"/>
          <p:cNvSpPr/>
          <p:nvPr/>
        </p:nvSpPr>
        <p:spPr bwMode="auto">
          <a:xfrm>
            <a:off x="1165328" y="3233379"/>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3"/>
          <a:srcRect b="55987"/>
          <a:stretch/>
        </p:blipFill>
        <p:spPr>
          <a:xfrm>
            <a:off x="2142207" y="3215692"/>
            <a:ext cx="1433513" cy="1224134"/>
          </a:xfrm>
          <a:prstGeom prst="rect">
            <a:avLst/>
          </a:prstGeom>
        </p:spPr>
      </p:pic>
      <p:pic>
        <p:nvPicPr>
          <p:cNvPr id="10" name="図 9"/>
          <p:cNvPicPr>
            <a:picLocks noChangeAspect="1"/>
          </p:cNvPicPr>
          <p:nvPr/>
        </p:nvPicPr>
        <p:blipFill rotWithShape="1">
          <a:blip r:embed="rId4"/>
          <a:srcRect t="47075" r="1513" b="19738"/>
          <a:stretch/>
        </p:blipFill>
        <p:spPr>
          <a:xfrm>
            <a:off x="2132416" y="4484833"/>
            <a:ext cx="1440167" cy="888383"/>
          </a:xfrm>
          <a:prstGeom prst="rect">
            <a:avLst/>
          </a:prstGeom>
        </p:spPr>
      </p:pic>
      <p:sp>
        <p:nvSpPr>
          <p:cNvPr id="11" name="角丸四角形 10"/>
          <p:cNvSpPr/>
          <p:nvPr/>
        </p:nvSpPr>
        <p:spPr bwMode="auto">
          <a:xfrm>
            <a:off x="2359532" y="4797151"/>
            <a:ext cx="1006447" cy="18821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右矢印 11"/>
          <p:cNvSpPr/>
          <p:nvPr/>
        </p:nvSpPr>
        <p:spPr bwMode="auto">
          <a:xfrm>
            <a:off x="1730710" y="353436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rotWithShape="1">
          <a:blip r:embed="rId5"/>
          <a:srcRect l="1" r="6468"/>
          <a:stretch/>
        </p:blipFill>
        <p:spPr>
          <a:xfrm>
            <a:off x="4091953" y="3233376"/>
            <a:ext cx="4249511" cy="1170146"/>
          </a:xfrm>
          <a:prstGeom prst="rect">
            <a:avLst/>
          </a:prstGeom>
        </p:spPr>
      </p:pic>
      <p:sp>
        <p:nvSpPr>
          <p:cNvPr id="14" name="右矢印 13"/>
          <p:cNvSpPr/>
          <p:nvPr/>
        </p:nvSpPr>
        <p:spPr bwMode="auto">
          <a:xfrm>
            <a:off x="3647728" y="354099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 15"/>
          <p:cNvSpPr/>
          <p:nvPr/>
        </p:nvSpPr>
        <p:spPr bwMode="auto">
          <a:xfrm>
            <a:off x="4337255" y="4160965"/>
            <a:ext cx="997140" cy="18835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7677061" y="3789040"/>
            <a:ext cx="499493" cy="21055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9" name="図 18"/>
          <p:cNvPicPr>
            <a:picLocks noChangeAspect="1"/>
          </p:cNvPicPr>
          <p:nvPr/>
        </p:nvPicPr>
        <p:blipFill rotWithShape="1">
          <a:blip r:embed="rId6"/>
          <a:srcRect t="19523" r="11613" b="21909"/>
          <a:stretch/>
        </p:blipFill>
        <p:spPr>
          <a:xfrm>
            <a:off x="4095156" y="4459416"/>
            <a:ext cx="4243106" cy="1456015"/>
          </a:xfrm>
          <a:prstGeom prst="rect">
            <a:avLst/>
          </a:prstGeom>
        </p:spPr>
      </p:pic>
      <p:pic>
        <p:nvPicPr>
          <p:cNvPr id="20" name="図 19"/>
          <p:cNvPicPr>
            <a:picLocks noChangeAspect="1"/>
          </p:cNvPicPr>
          <p:nvPr/>
        </p:nvPicPr>
        <p:blipFill rotWithShape="1">
          <a:blip r:embed="rId7"/>
          <a:srcRect t="62474" r="11778" b="21967"/>
          <a:stretch/>
        </p:blipFill>
        <p:spPr>
          <a:xfrm>
            <a:off x="4093148" y="5949280"/>
            <a:ext cx="4247123" cy="388856"/>
          </a:xfrm>
          <a:prstGeom prst="rect">
            <a:avLst/>
          </a:prstGeom>
        </p:spPr>
      </p:pic>
      <p:sp>
        <p:nvSpPr>
          <p:cNvPr id="21" name="角丸四角形 20"/>
          <p:cNvSpPr/>
          <p:nvPr/>
        </p:nvSpPr>
        <p:spPr bwMode="auto">
          <a:xfrm>
            <a:off x="5328719" y="4786125"/>
            <a:ext cx="2969837" cy="1100182"/>
          </a:xfrm>
          <a:prstGeom prst="roundRect">
            <a:avLst>
              <a:gd name="adj" fmla="val 11157"/>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5375920" y="5980943"/>
            <a:ext cx="611342"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3" name="図 22"/>
          <p:cNvPicPr>
            <a:picLocks noChangeAspect="1"/>
          </p:cNvPicPr>
          <p:nvPr/>
        </p:nvPicPr>
        <p:blipFill rotWithShape="1">
          <a:blip r:embed="rId2"/>
          <a:srcRect l="73218" t="72845"/>
          <a:stretch/>
        </p:blipFill>
        <p:spPr>
          <a:xfrm>
            <a:off x="266895" y="4651578"/>
            <a:ext cx="1431103" cy="721638"/>
          </a:xfrm>
          <a:prstGeom prst="rect">
            <a:avLst/>
          </a:prstGeom>
        </p:spPr>
      </p:pic>
      <p:sp>
        <p:nvSpPr>
          <p:cNvPr id="8" name="角丸四角形 7"/>
          <p:cNvSpPr/>
          <p:nvPr/>
        </p:nvSpPr>
        <p:spPr bwMode="auto">
          <a:xfrm>
            <a:off x="570566" y="4923946"/>
            <a:ext cx="902347" cy="23324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4" name="図 23"/>
          <p:cNvPicPr>
            <a:picLocks noChangeAspect="1"/>
          </p:cNvPicPr>
          <p:nvPr/>
        </p:nvPicPr>
        <p:blipFill rotWithShape="1">
          <a:blip r:embed="rId8"/>
          <a:srcRect r="30714"/>
          <a:stretch/>
        </p:blipFill>
        <p:spPr>
          <a:xfrm>
            <a:off x="8599321" y="4464793"/>
            <a:ext cx="3323638" cy="1839058"/>
          </a:xfrm>
          <a:prstGeom prst="rect">
            <a:avLst/>
          </a:prstGeom>
        </p:spPr>
      </p:pic>
      <p:sp>
        <p:nvSpPr>
          <p:cNvPr id="25" name="角丸四角形 24"/>
          <p:cNvSpPr/>
          <p:nvPr/>
        </p:nvSpPr>
        <p:spPr bwMode="auto">
          <a:xfrm>
            <a:off x="9928494" y="6015945"/>
            <a:ext cx="1584176"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右矢印 27"/>
          <p:cNvSpPr/>
          <p:nvPr/>
        </p:nvSpPr>
        <p:spPr bwMode="auto">
          <a:xfrm>
            <a:off x="8328248" y="543727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9" name="角丸四角形吹き出し 28"/>
          <p:cNvSpPr/>
          <p:nvPr/>
        </p:nvSpPr>
        <p:spPr bwMode="auto">
          <a:xfrm>
            <a:off x="10604356" y="5641542"/>
            <a:ext cx="899784" cy="244765"/>
          </a:xfrm>
          <a:prstGeom prst="wedgeRoundRectCallout">
            <a:avLst>
              <a:gd name="adj1" fmla="val -28368"/>
              <a:gd name="adj2" fmla="val 91104"/>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トークン</a:t>
            </a:r>
          </a:p>
        </p:txBody>
      </p:sp>
      <p:sp>
        <p:nvSpPr>
          <p:cNvPr id="26" name="角丸四角形吹き出し 25"/>
          <p:cNvSpPr/>
          <p:nvPr/>
        </p:nvSpPr>
        <p:spPr bwMode="auto">
          <a:xfrm>
            <a:off x="293582" y="3861849"/>
            <a:ext cx="1272218" cy="291207"/>
          </a:xfrm>
          <a:prstGeom prst="wedgeRoundRectCallout">
            <a:avLst>
              <a:gd name="adj1" fmla="val 38349"/>
              <a:gd name="adj2" fmla="val -166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アカウントメニュー</a:t>
            </a:r>
          </a:p>
        </p:txBody>
      </p:sp>
      <p:sp>
        <p:nvSpPr>
          <p:cNvPr id="18" name="右矢印 17"/>
          <p:cNvSpPr/>
          <p:nvPr/>
        </p:nvSpPr>
        <p:spPr bwMode="auto">
          <a:xfrm rot="5400000">
            <a:off x="6017745" y="4192347"/>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19759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テンプレートファイルのダウンロード</a:t>
            </a:r>
            <a:endParaRPr lang="en-US" altLang="ja-JP" dirty="0" smtClean="0"/>
          </a:p>
          <a:p>
            <a:pPr marL="180000" lvl="1" indent="0">
              <a:buNone/>
            </a:pPr>
            <a:r>
              <a:rPr lang="en-US" altLang="ja-JP" dirty="0" smtClean="0"/>
              <a:t>EPOCH</a:t>
            </a:r>
            <a:r>
              <a:rPr lang="ja-JP" altLang="en-US" dirty="0" smtClean="0"/>
              <a:t>にアップロードする</a:t>
            </a:r>
            <a:r>
              <a:rPr lang="en-US" altLang="ja-JP" dirty="0" smtClean="0"/>
              <a:t>Manifest</a:t>
            </a:r>
            <a:r>
              <a:rPr lang="ja-JP" altLang="en-US" dirty="0" smtClean="0"/>
              <a:t>テンプレートファイル（２ファイル）をダウンロードします。</a:t>
            </a:r>
            <a:endParaRPr lang="en-US" altLang="ja-JP" dirty="0" smtClean="0"/>
          </a:p>
          <a:p>
            <a:pPr marL="180000" lvl="1" indent="0">
              <a:buNone/>
            </a:pPr>
            <a:endParaRPr lang="en-US" altLang="ja-JP" dirty="0" smtClean="0"/>
          </a:p>
          <a:p>
            <a:pPr lvl="1"/>
            <a:r>
              <a:rPr lang="ja-JP" altLang="en-US" dirty="0" smtClean="0"/>
              <a:t>ブラウザで以下の</a:t>
            </a:r>
            <a:r>
              <a:rPr lang="en-US" altLang="ja-JP" dirty="0" smtClean="0"/>
              <a:t>URL</a:t>
            </a:r>
            <a:r>
              <a:rPr lang="ja-JP" altLang="en-US" dirty="0" smtClean="0"/>
              <a:t>を表示します。</a:t>
            </a:r>
            <a:endParaRPr lang="en-US" altLang="ja-JP" dirty="0" smtClean="0"/>
          </a:p>
          <a:p>
            <a:pPr marL="180000" lvl="1" indent="0">
              <a:buNone/>
            </a:pPr>
            <a:r>
              <a:rPr lang="ja-JP" altLang="en-US" sz="1400" dirty="0" smtClean="0"/>
              <a:t>　ファイル１：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raw.githubusercontent.com/exastro-suite/epoch-sample-app/master/manifest-template/api-app.yaml</a:t>
            </a:r>
          </a:p>
          <a:p>
            <a:pPr marL="180000" lvl="1" indent="0">
              <a:buNone/>
            </a:pPr>
            <a:r>
              <a:rPr lang="ja-JP" altLang="en-US" sz="1400" dirty="0"/>
              <a:t>　</a:t>
            </a:r>
            <a:r>
              <a:rPr lang="ja-JP" altLang="en-US" sz="1400" dirty="0" smtClean="0"/>
              <a:t>ファイル２：　</a:t>
            </a:r>
            <a:r>
              <a:rPr lang="en-US" altLang="ja-JP" sz="1400" dirty="0" smtClean="0">
                <a:hlinkClick r:id="rId3"/>
              </a:rPr>
              <a:t>https</a:t>
            </a:r>
            <a:r>
              <a:rPr lang="en-US" altLang="ja-JP" sz="1400" dirty="0">
                <a:hlinkClick r:id="rId3"/>
              </a:rPr>
              <a:t>://</a:t>
            </a:r>
            <a:r>
              <a:rPr lang="en-US" altLang="ja-JP" sz="1400" dirty="0" smtClean="0">
                <a:hlinkClick r:id="rId3"/>
              </a:rPr>
              <a:t>raw.githubusercontent.com/exastro-suite/epoch-sample-app/master/manifest-template/ui-app.yaml</a:t>
            </a:r>
            <a:endParaRPr lang="en-US" altLang="ja-JP" sz="1400" dirty="0">
              <a:hlinkClick r:id="rId2"/>
            </a:endParaRPr>
          </a:p>
          <a:p>
            <a:pPr lvl="1"/>
            <a:endParaRPr lang="en-US" altLang="ja-JP" sz="1400" dirty="0" smtClean="0"/>
          </a:p>
          <a:p>
            <a:pPr lvl="1"/>
            <a:r>
              <a:rPr lang="ja-JP" altLang="en-US" dirty="0"/>
              <a:t>ブラウザ</a:t>
            </a:r>
            <a:r>
              <a:rPr lang="ja-JP" altLang="en-US" dirty="0" smtClean="0"/>
              <a:t>に</a:t>
            </a:r>
            <a:r>
              <a:rPr lang="en-US" altLang="ja-JP" dirty="0" smtClean="0"/>
              <a:t>Manifest</a:t>
            </a:r>
            <a:r>
              <a:rPr lang="ja-JP" altLang="en-US" dirty="0" smtClean="0"/>
              <a:t>テンプレートが表示されますので、操作している</a:t>
            </a:r>
            <a:r>
              <a:rPr lang="en-US" altLang="ja-JP" dirty="0" smtClean="0"/>
              <a:t>PC</a:t>
            </a:r>
            <a:r>
              <a:rPr lang="ja-JP" altLang="en-US" dirty="0" err="1" smtClean="0"/>
              <a:t>に保</a:t>
            </a:r>
            <a:r>
              <a:rPr lang="ja-JP" altLang="en-US" dirty="0" smtClean="0"/>
              <a:t>存します。</a:t>
            </a:r>
            <a:endParaRPr lang="en-US" altLang="ja-JP" dirty="0"/>
          </a:p>
          <a:p>
            <a:pPr marL="180000" lvl="1" indent="0">
              <a:buNone/>
            </a:pPr>
            <a:endParaRPr lang="en-US" altLang="ja-JP" sz="1400" dirty="0" smtClean="0">
              <a:hlinkClick r:id="rId2"/>
            </a:endParaRPr>
          </a:p>
        </p:txBody>
      </p:sp>
      <p:sp>
        <p:nvSpPr>
          <p:cNvPr id="6" name="タイトル 5"/>
          <p:cNvSpPr>
            <a:spLocks noGrp="1"/>
          </p:cNvSpPr>
          <p:nvPr>
            <p:ph type="title"/>
          </p:nvPr>
        </p:nvSpPr>
        <p:spPr/>
        <p:txBody>
          <a:bodyPr>
            <a:normAutofit/>
          </a:bodyPr>
          <a:lstStyle/>
          <a:p>
            <a:r>
              <a:rPr lang="en-US" altLang="ja-JP" b="1" dirty="0"/>
              <a:t>2.3 </a:t>
            </a:r>
            <a:r>
              <a:rPr lang="en-US" altLang="ja-JP" b="1" dirty="0" smtClean="0"/>
              <a:t>Manifest</a:t>
            </a:r>
            <a:r>
              <a:rPr lang="ja-JP" altLang="en-US" b="1" dirty="0" smtClean="0"/>
              <a:t>テンプレートファイルの準備</a:t>
            </a:r>
            <a:endParaRPr kumimoji="1" lang="ja-JP" altLang="en-US" dirty="0"/>
          </a:p>
        </p:txBody>
      </p:sp>
      <p:pic>
        <p:nvPicPr>
          <p:cNvPr id="2" name="図 1"/>
          <p:cNvPicPr>
            <a:picLocks noChangeAspect="1"/>
          </p:cNvPicPr>
          <p:nvPr/>
        </p:nvPicPr>
        <p:blipFill>
          <a:blip r:embed="rId4"/>
          <a:stretch>
            <a:fillRect/>
          </a:stretch>
        </p:blipFill>
        <p:spPr>
          <a:xfrm>
            <a:off x="767408" y="3284984"/>
            <a:ext cx="3785595" cy="2753160"/>
          </a:xfrm>
          <a:prstGeom prst="rect">
            <a:avLst/>
          </a:prstGeom>
          <a:ln>
            <a:solidFill>
              <a:schemeClr val="tx1"/>
            </a:solidFill>
          </a:ln>
        </p:spPr>
      </p:pic>
      <p:sp>
        <p:nvSpPr>
          <p:cNvPr id="15" name="角丸四角形 14"/>
          <p:cNvSpPr/>
          <p:nvPr/>
        </p:nvSpPr>
        <p:spPr bwMode="auto">
          <a:xfrm>
            <a:off x="2447595" y="4448939"/>
            <a:ext cx="151216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4223792" y="3861048"/>
            <a:ext cx="5184576" cy="869242"/>
          </a:xfrm>
          <a:prstGeom prst="wedgeRoundRectCallout">
            <a:avLst>
              <a:gd name="adj1" fmla="val -55146"/>
              <a:gd name="adj2" fmla="val 3147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ja-JP" altLang="en-US" sz="1400" dirty="0" smtClean="0">
                <a:latin typeface="+mn-ea"/>
              </a:rPr>
              <a:t>コンテキストメニューで「名前を付けて保存」を選択します</a:t>
            </a:r>
            <a:endParaRPr kumimoji="1" lang="en-US" altLang="ja-JP" sz="1400" dirty="0" smtClean="0">
              <a:latin typeface="+mn-ea"/>
            </a:endParaRPr>
          </a:p>
          <a:p>
            <a:r>
              <a:rPr lang="ja-JP" altLang="en-US" sz="1400" dirty="0" smtClean="0">
                <a:latin typeface="+mn-ea"/>
              </a:rPr>
              <a:t>拡張子</a:t>
            </a:r>
            <a:r>
              <a:rPr lang="ja-JP" altLang="en-US" sz="1400" dirty="0">
                <a:latin typeface="+mn-ea"/>
              </a:rPr>
              <a:t>は</a:t>
            </a:r>
            <a:r>
              <a:rPr lang="en-US" altLang="ja-JP" sz="1400" dirty="0" err="1">
                <a:latin typeface="+mn-ea"/>
              </a:rPr>
              <a:t>yaml</a:t>
            </a:r>
            <a:r>
              <a:rPr lang="ja-JP" altLang="en-US" sz="1400" dirty="0" err="1">
                <a:latin typeface="+mn-ea"/>
              </a:rPr>
              <a:t>で</a:t>
            </a:r>
            <a:r>
              <a:rPr lang="ja-JP" altLang="en-US" sz="1400" dirty="0" err="1" smtClean="0">
                <a:latin typeface="+mn-ea"/>
              </a:rPr>
              <a:t>保</a:t>
            </a:r>
            <a:r>
              <a:rPr lang="ja-JP" altLang="en-US" sz="1400" dirty="0" smtClean="0">
                <a:latin typeface="+mn-ea"/>
              </a:rPr>
              <a:t>存してください</a:t>
            </a:r>
            <a:endParaRPr lang="ja-JP" altLang="en-US" sz="1400" dirty="0">
              <a:latin typeface="+mn-ea"/>
            </a:endParaRPr>
          </a:p>
        </p:txBody>
      </p:sp>
      <p:sp>
        <p:nvSpPr>
          <p:cNvPr id="7" name="テキスト ボックス 6"/>
          <p:cNvSpPr txBox="1"/>
          <p:nvPr/>
        </p:nvSpPr>
        <p:spPr>
          <a:xfrm>
            <a:off x="3791744" y="5599335"/>
            <a:ext cx="4608512"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で事前準備は</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ワークスペース作成へ進みましょう！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0685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3.</a:t>
            </a:r>
            <a:r>
              <a:rPr kumimoji="1" lang="ja-JP" altLang="en-US" dirty="0" smtClean="0"/>
              <a:t> </a:t>
            </a:r>
            <a:r>
              <a:rPr lang="ja-JP" altLang="en-US" dirty="0" smtClean="0"/>
              <a:t>ワークスペース</a:t>
            </a:r>
            <a:r>
              <a:rPr lang="ja-JP" altLang="en-US" dirty="0"/>
              <a:t>作成</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lang="ja-JP" altLang="en-US" dirty="0" smtClean="0"/>
              <a:t>ワーク</a:t>
            </a:r>
            <a:r>
              <a:rPr lang="ja-JP" altLang="en-US" dirty="0"/>
              <a:t>スペース</a:t>
            </a:r>
            <a:r>
              <a:rPr lang="ja-JP" altLang="en-US" dirty="0" smtClean="0"/>
              <a:t>を</a:t>
            </a:r>
            <a:r>
              <a:rPr lang="ja-JP" altLang="en-US" dirty="0"/>
              <a:t>作成</a:t>
            </a:r>
            <a:r>
              <a:rPr lang="ja-JP" altLang="en-US" dirty="0" smtClean="0"/>
              <a:t>し、</a:t>
            </a:r>
            <a:r>
              <a:rPr lang="en-US" altLang="ja-JP" dirty="0" smtClean="0"/>
              <a:t>CI/CD</a:t>
            </a:r>
            <a:r>
              <a:rPr lang="ja-JP" altLang="en-US" dirty="0" smtClean="0"/>
              <a:t>の準備をしましょう。</a:t>
            </a:r>
            <a:endParaRPr kumimoji="1" lang="ja-JP" altLang="en-US" dirty="0"/>
          </a:p>
        </p:txBody>
      </p:sp>
    </p:spTree>
    <p:extLst>
      <p:ext uri="{BB962C8B-B14F-4D97-AF65-F5344CB8AC3E}">
        <p14:creationId xmlns:p14="http://schemas.microsoft.com/office/powerpoint/2010/main" val="163693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フリーフォーム 44"/>
          <p:cNvSpPr>
            <a:spLocks noChangeAspect="1"/>
          </p:cNvSpPr>
          <p:nvPr/>
        </p:nvSpPr>
        <p:spPr bwMode="auto">
          <a:xfrm>
            <a:off x="886955" y="2910811"/>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a:t>ワークスペース</a:t>
            </a:r>
            <a:endParaRPr lang="en-US" altLang="ja-JP" dirty="0"/>
          </a:p>
          <a:p>
            <a:pPr marL="180000" lvl="1" indent="0">
              <a:buNone/>
            </a:pPr>
            <a:r>
              <a:rPr lang="en-US" altLang="ja-JP" dirty="0"/>
              <a:t>EPOCH</a:t>
            </a:r>
            <a:r>
              <a:rPr lang="ja-JP" altLang="en-US" dirty="0"/>
              <a:t>では、１つの開発環境をワークスペースという単位で管理します。</a:t>
            </a:r>
            <a:endParaRPr lang="en-US" altLang="ja-JP" dirty="0"/>
          </a:p>
          <a:p>
            <a:pPr marL="180000" lvl="1" indent="0">
              <a:buNone/>
            </a:pPr>
            <a:r>
              <a:rPr lang="ja-JP" altLang="en-US" dirty="0"/>
              <a:t>ワークスペース作成は、画面から入力された情報をもとに、各アプリケーションへ必要な情報を登録し、</a:t>
            </a:r>
            <a:r>
              <a:rPr lang="en-US" altLang="ja-JP" dirty="0"/>
              <a:t>CI/CD</a:t>
            </a:r>
            <a:r>
              <a:rPr lang="ja-JP" altLang="en-US" dirty="0"/>
              <a:t>の準備を行ないます。</a:t>
            </a:r>
            <a:endParaRPr lang="en-US" altLang="ja-JP" dirty="0"/>
          </a:p>
          <a:p>
            <a:pPr marL="180000" lvl="1" indent="0">
              <a:buNone/>
            </a:pPr>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lang="en-US" altLang="ja-JP" b="1" dirty="0"/>
              <a:t>3.1</a:t>
            </a:r>
            <a:r>
              <a:rPr lang="ja-JP" altLang="en-US" b="1" dirty="0"/>
              <a:t> ワークスペース</a:t>
            </a:r>
            <a:endParaRPr kumimoji="1" lang="ja-JP" altLang="en-US" dirty="0"/>
          </a:p>
        </p:txBody>
      </p:sp>
      <p:sp>
        <p:nvSpPr>
          <p:cNvPr id="7" name="直方体 6"/>
          <p:cNvSpPr/>
          <p:nvPr/>
        </p:nvSpPr>
        <p:spPr bwMode="auto">
          <a:xfrm>
            <a:off x="2484754" y="2060849"/>
            <a:ext cx="8579750" cy="4248472"/>
          </a:xfrm>
          <a:prstGeom prst="cube">
            <a:avLst>
              <a:gd name="adj" fmla="val 9241"/>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32" name="テキスト ボックス 31"/>
          <p:cNvSpPr txBox="1"/>
          <p:nvPr/>
        </p:nvSpPr>
        <p:spPr>
          <a:xfrm>
            <a:off x="998523" y="4084862"/>
            <a:ext cx="1090363"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端末</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ブラウザ</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33" name="直方体 32"/>
          <p:cNvSpPr/>
          <p:nvPr/>
        </p:nvSpPr>
        <p:spPr bwMode="auto">
          <a:xfrm>
            <a:off x="2848776" y="4572732"/>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4" name="直方体 33"/>
          <p:cNvSpPr/>
          <p:nvPr/>
        </p:nvSpPr>
        <p:spPr bwMode="auto">
          <a:xfrm>
            <a:off x="4064511" y="4581694"/>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5" name="直方体 34"/>
          <p:cNvSpPr/>
          <p:nvPr/>
        </p:nvSpPr>
        <p:spPr bwMode="auto">
          <a:xfrm>
            <a:off x="2853889" y="3550458"/>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6" name="直方体 35"/>
          <p:cNvSpPr/>
          <p:nvPr/>
        </p:nvSpPr>
        <p:spPr bwMode="auto">
          <a:xfrm>
            <a:off x="4075181" y="3552657"/>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7" name="角丸四角形 36"/>
          <p:cNvSpPr/>
          <p:nvPr/>
        </p:nvSpPr>
        <p:spPr bwMode="auto">
          <a:xfrm>
            <a:off x="2741237" y="3188480"/>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8" name="テキスト ボックス 37"/>
          <p:cNvSpPr txBox="1"/>
          <p:nvPr/>
        </p:nvSpPr>
        <p:spPr>
          <a:xfrm>
            <a:off x="2981389" y="3240406"/>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2" name="右矢印 1"/>
          <p:cNvSpPr/>
          <p:nvPr/>
        </p:nvSpPr>
        <p:spPr bwMode="auto">
          <a:xfrm>
            <a:off x="2008965" y="3378176"/>
            <a:ext cx="666071" cy="751271"/>
          </a:xfrm>
          <a:prstGeom prst="rightArrow">
            <a:avLst>
              <a:gd name="adj1" fmla="val 50000"/>
              <a:gd name="adj2" fmla="val 45873"/>
            </a:avLst>
          </a:prstGeom>
          <a:solidFill>
            <a:schemeClr val="accent2"/>
          </a:solidFill>
          <a:ln w="12700">
            <a:solidFill>
              <a:schemeClr val="accent2">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3" name="テキスト ボックス 42"/>
          <p:cNvSpPr txBox="1"/>
          <p:nvPr/>
        </p:nvSpPr>
        <p:spPr>
          <a:xfrm>
            <a:off x="845519" y="4382959"/>
            <a:ext cx="1338828" cy="923330"/>
          </a:xfrm>
          <a:prstGeom prst="rect">
            <a:avLst/>
          </a:prstGeom>
          <a:noFill/>
        </p:spPr>
        <p:txBody>
          <a:bodyPr wrap="none" rtlCol="0">
            <a:spAutoFit/>
          </a:bodyPr>
          <a:lstStyle/>
          <a:p>
            <a:r>
              <a:rPr lang="ja-JP" altLang="en-US" b="1" dirty="0">
                <a:solidFill>
                  <a:srgbClr val="C00000"/>
                </a:solidFill>
                <a:effectLst>
                  <a:glow rad="127000">
                    <a:schemeClr val="bg1"/>
                  </a:glow>
                </a:effectLst>
              </a:rPr>
              <a:t>画面から</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各種情報を</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a:t>
            </a:r>
            <a:endParaRPr kumimoji="1" lang="en-US" altLang="ja-JP" b="1" dirty="0">
              <a:solidFill>
                <a:srgbClr val="C00000"/>
              </a:solidFill>
              <a:effectLst>
                <a:glow rad="127000">
                  <a:schemeClr val="bg1"/>
                </a:glow>
              </a:effectLst>
            </a:endParaRPr>
          </a:p>
        </p:txBody>
      </p:sp>
      <p:sp>
        <p:nvSpPr>
          <p:cNvPr id="4" name="正方形/長方形 3"/>
          <p:cNvSpPr/>
          <p:nvPr/>
        </p:nvSpPr>
        <p:spPr bwMode="auto">
          <a:xfrm>
            <a:off x="5569199" y="2582758"/>
            <a:ext cx="4847282" cy="3582546"/>
          </a:xfrm>
          <a:prstGeom prst="rect">
            <a:avLst/>
          </a:prstGeom>
          <a:solidFill>
            <a:schemeClr val="accent3">
              <a:lumMod val="25000"/>
              <a:lumOff val="75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1" name="直方体 10"/>
          <p:cNvSpPr/>
          <p:nvPr/>
        </p:nvSpPr>
        <p:spPr bwMode="auto">
          <a:xfrm>
            <a:off x="8103650" y="4933367"/>
            <a:ext cx="1896545" cy="1032710"/>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693" y="5360381"/>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9" name="直方体 8"/>
          <p:cNvSpPr/>
          <p:nvPr/>
        </p:nvSpPr>
        <p:spPr bwMode="auto">
          <a:xfrm>
            <a:off x="8113351" y="3845422"/>
            <a:ext cx="1877145" cy="1095745"/>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0" name="直方体 9"/>
          <p:cNvSpPr/>
          <p:nvPr/>
        </p:nvSpPr>
        <p:spPr bwMode="auto">
          <a:xfrm>
            <a:off x="8113350" y="2708920"/>
            <a:ext cx="1877146" cy="1161687"/>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2" name="曲折矢印 11"/>
          <p:cNvSpPr/>
          <p:nvPr/>
        </p:nvSpPr>
        <p:spPr bwMode="auto">
          <a:xfrm>
            <a:off x="6240016" y="3240406"/>
            <a:ext cx="1683560" cy="119670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右矢印 12"/>
          <p:cNvSpPr/>
          <p:nvPr/>
        </p:nvSpPr>
        <p:spPr bwMode="auto">
          <a:xfrm>
            <a:off x="5625683" y="4221088"/>
            <a:ext cx="2297893" cy="576064"/>
          </a:xfrm>
          <a:prstGeom prst="righ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1" name="曲折矢印 40"/>
          <p:cNvSpPr/>
          <p:nvPr/>
        </p:nvSpPr>
        <p:spPr bwMode="auto">
          <a:xfrm flipV="1">
            <a:off x="6245083" y="4605601"/>
            <a:ext cx="1683560" cy="115392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4" name="テキスト ボックス 43"/>
          <p:cNvSpPr txBox="1"/>
          <p:nvPr/>
        </p:nvSpPr>
        <p:spPr>
          <a:xfrm>
            <a:off x="5548514" y="4150821"/>
            <a:ext cx="2602944" cy="646331"/>
          </a:xfrm>
          <a:prstGeom prst="rect">
            <a:avLst/>
          </a:prstGeom>
          <a:noFill/>
        </p:spPr>
        <p:txBody>
          <a:bodyPr wrap="square" rtlCol="0">
            <a:spAutoFit/>
          </a:bodyPr>
          <a:lstStyle/>
          <a:p>
            <a:r>
              <a:rPr kumimoji="1" lang="ja-JP" altLang="en-US" b="1" dirty="0">
                <a:solidFill>
                  <a:srgbClr val="C00000"/>
                </a:solidFill>
                <a:effectLst>
                  <a:glow rad="127000">
                    <a:schemeClr val="bg1"/>
                  </a:glow>
                </a:effectLst>
              </a:rPr>
              <a:t>各アプリケーションに</a:t>
            </a:r>
            <a:endParaRPr kumimoji="1"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入力された情報で設定</a:t>
            </a:r>
            <a:endParaRPr lang="en-US" altLang="ja-JP" b="1" dirty="0">
              <a:solidFill>
                <a:srgbClr val="C00000"/>
              </a:solidFill>
              <a:effectLst>
                <a:glow rad="127000">
                  <a:schemeClr val="bg1"/>
                </a:glow>
              </a:effectLst>
            </a:endParaRPr>
          </a:p>
        </p:txBody>
      </p:sp>
      <p:sp>
        <p:nvSpPr>
          <p:cNvPr id="28" name="テキスト ボックス 27"/>
          <p:cNvSpPr txBox="1"/>
          <p:nvPr/>
        </p:nvSpPr>
        <p:spPr>
          <a:xfrm>
            <a:off x="5571370" y="2685729"/>
            <a:ext cx="1800493" cy="369332"/>
          </a:xfrm>
          <a:prstGeom prst="rect">
            <a:avLst/>
          </a:prstGeom>
          <a:noFill/>
        </p:spPr>
        <p:txBody>
          <a:bodyPr wrap="none" rtlCol="0">
            <a:spAutoFit/>
          </a:bodyPr>
          <a:lstStyle/>
          <a:p>
            <a:r>
              <a:rPr lang="ja-JP" altLang="en-US" b="1" dirty="0">
                <a:solidFill>
                  <a:srgbClr val="C00000"/>
                </a:solidFill>
                <a:effectLst>
                  <a:glow rad="127000">
                    <a:schemeClr val="bg1"/>
                  </a:glow>
                </a:effectLst>
              </a:rPr>
              <a:t>ワークスペース</a:t>
            </a:r>
            <a:endParaRPr kumimoji="1" lang="en-US" altLang="ja-JP" b="1" dirty="0">
              <a:solidFill>
                <a:srgbClr val="C00000"/>
              </a:solidFill>
              <a:effectLst>
                <a:glow rad="127000">
                  <a:schemeClr val="bg1"/>
                </a:glow>
              </a:effectLst>
            </a:endParaRPr>
          </a:p>
        </p:txBody>
      </p:sp>
      <p:pic>
        <p:nvPicPr>
          <p:cNvPr id="29" name="Graphic 4">
            <a:extLst>
              <a:ext uri="{FF2B5EF4-FFF2-40B4-BE49-F238E27FC236}">
                <a16:creationId xmlns:a16="http://schemas.microsoft.com/office/drawing/2014/main" id="{D101F400-5DD5-4EFF-88C8-B56608031B6D}"/>
              </a:ext>
            </a:extLst>
          </p:cNvPr>
          <p:cNvPicPr>
            <a:picLocks noChangeAspect="1"/>
          </p:cNvPicPr>
          <p:nvPr/>
        </p:nvPicPr>
        <p:blipFill>
          <a:blip r:embed="rId4">
            <a:extLst>
              <a:ext uri="{96DAC541-7B7A-43D3-8B79-37D633B846F1}">
                <asvg:svgBlip xmlns="" xmlns:asvg="http://schemas.microsoft.com/office/drawing/2016/SVG/main" r:embed="rId8"/>
              </a:ext>
            </a:extLst>
          </a:blip>
          <a:stretch>
            <a:fillRect/>
          </a:stretch>
        </p:blipFill>
        <p:spPr>
          <a:xfrm>
            <a:off x="8644256" y="2955530"/>
            <a:ext cx="747055" cy="855231"/>
          </a:xfrm>
          <a:prstGeom prst="rect">
            <a:avLst/>
          </a:prstGeom>
        </p:spPr>
      </p:pic>
      <p:pic>
        <p:nvPicPr>
          <p:cNvPr id="31" name="図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076" y="4060568"/>
            <a:ext cx="571414" cy="836658"/>
          </a:xfrm>
          <a:prstGeom prst="rect">
            <a:avLst/>
          </a:prstGeom>
        </p:spPr>
      </p:pic>
    </p:spTree>
    <p:extLst>
      <p:ext uri="{BB962C8B-B14F-4D97-AF65-F5344CB8AC3E}">
        <p14:creationId xmlns:p14="http://schemas.microsoft.com/office/powerpoint/2010/main" val="182949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3.2 CI/CD</a:t>
            </a:r>
            <a:r>
              <a:rPr lang="ja-JP" altLang="en-US" b="1" dirty="0" smtClean="0"/>
              <a:t>につい</a:t>
            </a:r>
            <a:r>
              <a:rPr lang="ja-JP" altLang="en-US" b="1" dirty="0"/>
              <a:t>て</a:t>
            </a:r>
            <a:endParaRPr kumimoji="1" lang="ja-JP" altLang="en-US" dirty="0"/>
          </a:p>
        </p:txBody>
      </p:sp>
      <p:sp>
        <p:nvSpPr>
          <p:cNvPr id="3" name="コンテンツ プレースホルダー 2"/>
          <p:cNvSpPr>
            <a:spLocks noGrp="1"/>
          </p:cNvSpPr>
          <p:nvPr>
            <p:ph sz="quarter" idx="10"/>
          </p:nvPr>
        </p:nvSpPr>
        <p:spPr>
          <a:xfrm>
            <a:off x="239350" y="836712"/>
            <a:ext cx="11713301" cy="5616624"/>
          </a:xfrm>
        </p:spPr>
        <p:txBody>
          <a:bodyPr>
            <a:normAutofit/>
          </a:bodyPr>
          <a:lstStyle/>
          <a:p>
            <a:r>
              <a:rPr kumimoji="1" lang="en-US" altLang="ja-JP" dirty="0" smtClean="0"/>
              <a:t>CI/CD</a:t>
            </a:r>
            <a:r>
              <a:rPr kumimoji="1" lang="ja-JP" altLang="en-US" dirty="0" smtClean="0"/>
              <a:t>とは</a:t>
            </a:r>
            <a:endParaRPr kumimoji="1" lang="en-US" altLang="ja-JP" dirty="0" smtClean="0"/>
          </a:p>
          <a:p>
            <a:pPr marL="0" indent="0">
              <a:buNone/>
            </a:pPr>
            <a:r>
              <a:rPr lang="ja-JP" altLang="en-US" sz="1600" dirty="0" smtClean="0"/>
              <a:t>   アプリケーション</a:t>
            </a:r>
            <a:r>
              <a:rPr lang="ja-JP" altLang="en-US" sz="1600" dirty="0"/>
              <a:t>の開発～リリースまでの一連の作業を自動化し、アプリケーション提供の頻度を</a:t>
            </a:r>
            <a:r>
              <a:rPr lang="ja-JP" altLang="en-US" sz="1600" dirty="0" smtClean="0"/>
              <a:t>高める手法</a:t>
            </a:r>
            <a:r>
              <a:rPr lang="ja-JP" altLang="en-US" sz="1600" dirty="0"/>
              <a:t>です</a:t>
            </a:r>
            <a:r>
              <a:rPr lang="ja-JP" altLang="en-US" sz="1600" dirty="0" smtClean="0"/>
              <a:t>。</a:t>
            </a:r>
            <a:endParaRPr lang="en-US" altLang="ja-JP" sz="1600" dirty="0" smtClean="0"/>
          </a:p>
          <a:p>
            <a:pPr lvl="1"/>
            <a:r>
              <a:rPr lang="en-US" altLang="ja-JP" dirty="0" smtClean="0"/>
              <a:t>CI</a:t>
            </a:r>
            <a:r>
              <a:rPr lang="ja-JP" altLang="en-US" dirty="0" smtClean="0"/>
              <a:t>（継続的インテグレーション）</a:t>
            </a:r>
            <a:endParaRPr lang="en-US" altLang="ja-JP" dirty="0"/>
          </a:p>
          <a:p>
            <a:pPr marL="180000" lvl="1" indent="0">
              <a:buNone/>
            </a:pPr>
            <a:r>
              <a:rPr lang="ja-JP" altLang="en-US" dirty="0" smtClean="0"/>
              <a:t>   アプリケーションコード</a:t>
            </a:r>
            <a:r>
              <a:rPr lang="ja-JP" altLang="en-US" dirty="0"/>
              <a:t>の変更を起点</a:t>
            </a:r>
            <a:r>
              <a:rPr lang="ja-JP" altLang="en-US" dirty="0" smtClean="0"/>
              <a:t>に</a:t>
            </a:r>
            <a:r>
              <a:rPr lang="ja-JP" altLang="en-US" dirty="0"/>
              <a:t>、</a:t>
            </a:r>
            <a:r>
              <a:rPr lang="ja-JP" altLang="en-US" dirty="0" smtClean="0"/>
              <a:t>ビルド</a:t>
            </a:r>
            <a:r>
              <a:rPr lang="ja-JP" altLang="en-US" dirty="0"/>
              <a:t>やテストの実行といった開発者の作業を自動化する手法を指します</a:t>
            </a:r>
            <a:r>
              <a:rPr lang="ja-JP" altLang="en-US" dirty="0" smtClean="0"/>
              <a:t>。</a:t>
            </a:r>
            <a:endParaRPr lang="en-US" altLang="ja-JP" dirty="0" smtClean="0"/>
          </a:p>
          <a:p>
            <a:pPr marL="180000" lvl="1" indent="0">
              <a:buNone/>
            </a:pPr>
            <a:endParaRPr lang="en-US" altLang="ja-JP" dirty="0" smtClean="0"/>
          </a:p>
          <a:p>
            <a:pPr lvl="1"/>
            <a:r>
              <a:rPr lang="en-US" altLang="ja-JP" dirty="0" smtClean="0"/>
              <a:t>CD</a:t>
            </a:r>
            <a:r>
              <a:rPr lang="ja-JP" altLang="en-US" dirty="0" smtClean="0"/>
              <a:t>（継続的</a:t>
            </a:r>
            <a:r>
              <a:rPr lang="ja-JP" altLang="en-US" dirty="0"/>
              <a:t>デリバリ</a:t>
            </a:r>
            <a:r>
              <a:rPr lang="ja-JP" altLang="en-US" dirty="0" smtClean="0"/>
              <a:t>ー）</a:t>
            </a:r>
            <a:endParaRPr lang="en-US" altLang="ja-JP" dirty="0"/>
          </a:p>
          <a:p>
            <a:pPr marL="180000" lvl="1" indent="0">
              <a:buNone/>
            </a:pPr>
            <a:r>
              <a:rPr lang="ja-JP" altLang="en-US" dirty="0" smtClean="0"/>
              <a:t>   実行環境</a:t>
            </a:r>
            <a:r>
              <a:rPr lang="ja-JP" altLang="en-US" dirty="0"/>
              <a:t>へのリリース</a:t>
            </a:r>
            <a:r>
              <a:rPr lang="ja-JP" altLang="en-US" dirty="0" smtClean="0"/>
              <a:t>までを自動化する手法を指します。</a:t>
            </a:r>
            <a:endParaRPr lang="en-US" altLang="ja-JP" dirty="0" smtClean="0"/>
          </a:p>
          <a:p>
            <a:pPr marL="180000" lvl="1" indent="0">
              <a:buNone/>
            </a:pPr>
            <a:endParaRPr lang="en-US" altLang="ja-JP" dirty="0" smtClean="0"/>
          </a:p>
          <a:p>
            <a:pPr lvl="1"/>
            <a:r>
              <a:rPr lang="en-US" altLang="ja-JP" dirty="0" smtClean="0"/>
              <a:t>CI/CD</a:t>
            </a:r>
            <a:r>
              <a:rPr lang="ja-JP" altLang="en-US" dirty="0" smtClean="0"/>
              <a:t>のイメージ</a:t>
            </a:r>
            <a:endParaRPr lang="en-US" altLang="ja-JP" dirty="0" smtClean="0"/>
          </a:p>
        </p:txBody>
      </p:sp>
      <p:sp>
        <p:nvSpPr>
          <p:cNvPr id="89" name="山形 88"/>
          <p:cNvSpPr/>
          <p:nvPr/>
        </p:nvSpPr>
        <p:spPr bwMode="auto">
          <a:xfrm>
            <a:off x="1954334" y="3854287"/>
            <a:ext cx="5400600" cy="432048"/>
          </a:xfrm>
          <a:prstGeom prst="chevron">
            <a:avLst/>
          </a:prstGeom>
          <a:solidFill>
            <a:srgbClr val="FBB028"/>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CI</a:t>
            </a:r>
            <a:endParaRPr kumimoji="1" lang="ja-JP" altLang="en-US" b="1" dirty="0" smtClean="0">
              <a:solidFill>
                <a:schemeClr val="bg1"/>
              </a:solidFill>
              <a:latin typeface="+mn-ea"/>
            </a:endParaRPr>
          </a:p>
        </p:txBody>
      </p:sp>
      <p:sp>
        <p:nvSpPr>
          <p:cNvPr id="119" name="フリーフォーム 118"/>
          <p:cNvSpPr>
            <a:spLocks noChangeAspect="1"/>
          </p:cNvSpPr>
          <p:nvPr/>
        </p:nvSpPr>
        <p:spPr bwMode="auto">
          <a:xfrm>
            <a:off x="2032212" y="4774593"/>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120" name="テキスト ボックス 119"/>
          <p:cNvSpPr txBox="1"/>
          <p:nvPr/>
        </p:nvSpPr>
        <p:spPr>
          <a:xfrm>
            <a:off x="1860030" y="4489739"/>
            <a:ext cx="909223" cy="307777"/>
          </a:xfrm>
          <a:prstGeom prst="rect">
            <a:avLst/>
          </a:prstGeom>
          <a:noFill/>
        </p:spPr>
        <p:txBody>
          <a:bodyPr wrap="none" rtlCol="0">
            <a:spAutoFit/>
          </a:bodyPr>
          <a:lstStyle/>
          <a:p>
            <a:r>
              <a:rPr kumimoji="1" lang="en-US" altLang="ja-JP" sz="1400" b="1" dirty="0" smtClean="0"/>
              <a:t>DevOps</a:t>
            </a:r>
            <a:endParaRPr kumimoji="1" lang="ja-JP" altLang="en-US" sz="1400" b="1" dirty="0"/>
          </a:p>
        </p:txBody>
      </p:sp>
      <p:sp>
        <p:nvSpPr>
          <p:cNvPr id="122" name="円柱 121"/>
          <p:cNvSpPr/>
          <p:nvPr/>
        </p:nvSpPr>
        <p:spPr bwMode="auto">
          <a:xfrm>
            <a:off x="3148159" y="481586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3" name="図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75" y="4414835"/>
            <a:ext cx="337099" cy="337099"/>
          </a:xfrm>
          <a:prstGeom prst="rect">
            <a:avLst/>
          </a:prstGeom>
        </p:spPr>
      </p:pic>
      <p:sp>
        <p:nvSpPr>
          <p:cNvPr id="124" name="フローチャート: 書類 123"/>
          <p:cNvSpPr/>
          <p:nvPr/>
        </p:nvSpPr>
        <p:spPr bwMode="auto">
          <a:xfrm>
            <a:off x="3264621" y="5089401"/>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pic>
        <p:nvPicPr>
          <p:cNvPr id="146" name="図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664" y="5102380"/>
            <a:ext cx="556725" cy="556725"/>
          </a:xfrm>
          <a:prstGeom prst="rect">
            <a:avLst/>
          </a:prstGeom>
        </p:spPr>
      </p:pic>
      <p:pic>
        <p:nvPicPr>
          <p:cNvPr id="147" name="図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749" y="5097279"/>
            <a:ext cx="556725" cy="556725"/>
          </a:xfrm>
          <a:prstGeom prst="rect">
            <a:avLst/>
          </a:prstGeom>
        </p:spPr>
      </p:pic>
      <p:pic>
        <p:nvPicPr>
          <p:cNvPr id="148" name="図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360" y="4735046"/>
            <a:ext cx="556725" cy="556725"/>
          </a:xfrm>
          <a:prstGeom prst="rect">
            <a:avLst/>
          </a:prstGeom>
        </p:spPr>
      </p:pic>
      <p:sp>
        <p:nvSpPr>
          <p:cNvPr id="149" name="テキスト ボックス 148"/>
          <p:cNvSpPr txBox="1"/>
          <p:nvPr/>
        </p:nvSpPr>
        <p:spPr>
          <a:xfrm>
            <a:off x="4617473" y="4908879"/>
            <a:ext cx="1395353" cy="261610"/>
          </a:xfrm>
          <a:prstGeom prst="rect">
            <a:avLst/>
          </a:prstGeom>
          <a:noFill/>
        </p:spPr>
        <p:txBody>
          <a:bodyPr wrap="square" rtlCol="0">
            <a:spAutoFit/>
          </a:bodyPr>
          <a:lstStyle/>
          <a:p>
            <a:r>
              <a:rPr lang="ja-JP" altLang="en-US" sz="110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10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150" name="図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993" y="4500874"/>
            <a:ext cx="697830" cy="164917"/>
          </a:xfrm>
          <a:prstGeom prst="rect">
            <a:avLst/>
          </a:prstGeom>
        </p:spPr>
      </p:pic>
      <p:sp>
        <p:nvSpPr>
          <p:cNvPr id="151" name="右矢印 150"/>
          <p:cNvSpPr/>
          <p:nvPr/>
        </p:nvSpPr>
        <p:spPr bwMode="auto">
          <a:xfrm>
            <a:off x="4355814" y="5090761"/>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2" name="右矢印 151"/>
          <p:cNvSpPr/>
          <p:nvPr/>
        </p:nvSpPr>
        <p:spPr bwMode="auto">
          <a:xfrm>
            <a:off x="2671102" y="5081227"/>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フローチャート: 内部記憶 13"/>
          <p:cNvSpPr/>
          <p:nvPr/>
        </p:nvSpPr>
        <p:spPr bwMode="auto">
          <a:xfrm>
            <a:off x="6331959" y="4949117"/>
            <a:ext cx="850216" cy="586865"/>
          </a:xfrm>
          <a:prstGeom prst="flowChartInternalStorage">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t>Test</a:t>
            </a:r>
            <a:endParaRPr lang="ja-JP" altLang="en-US" sz="1200" b="1" dirty="0"/>
          </a:p>
        </p:txBody>
      </p:sp>
      <p:sp>
        <p:nvSpPr>
          <p:cNvPr id="153" name="直方体 152"/>
          <p:cNvSpPr/>
          <p:nvPr/>
        </p:nvSpPr>
        <p:spPr bwMode="auto">
          <a:xfrm>
            <a:off x="8651078" y="5162767"/>
            <a:ext cx="448914" cy="502786"/>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4" name="直方体 153"/>
          <p:cNvSpPr/>
          <p:nvPr/>
        </p:nvSpPr>
        <p:spPr bwMode="auto">
          <a:xfrm>
            <a:off x="9099992" y="5154532"/>
            <a:ext cx="426496" cy="5027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5" name="直方体 154"/>
          <p:cNvSpPr/>
          <p:nvPr/>
        </p:nvSpPr>
        <p:spPr bwMode="auto">
          <a:xfrm>
            <a:off x="8861628" y="4668227"/>
            <a:ext cx="439199" cy="502262"/>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56" name="図 1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5802" y="4417190"/>
            <a:ext cx="947564" cy="204656"/>
          </a:xfrm>
          <a:prstGeom prst="rect">
            <a:avLst/>
          </a:prstGeom>
        </p:spPr>
      </p:pic>
      <p:sp>
        <p:nvSpPr>
          <p:cNvPr id="157" name="右矢印 156"/>
          <p:cNvSpPr/>
          <p:nvPr/>
        </p:nvSpPr>
        <p:spPr bwMode="auto">
          <a:xfrm>
            <a:off x="5850537" y="5100110"/>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右矢印 157"/>
          <p:cNvSpPr/>
          <p:nvPr/>
        </p:nvSpPr>
        <p:spPr bwMode="auto">
          <a:xfrm>
            <a:off x="7362411" y="5100110"/>
            <a:ext cx="1266521" cy="284880"/>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2" name="テキスト ボックス 161"/>
          <p:cNvSpPr txBox="1"/>
          <p:nvPr/>
        </p:nvSpPr>
        <p:spPr>
          <a:xfrm>
            <a:off x="3093971" y="5620953"/>
            <a:ext cx="1454244" cy="369332"/>
          </a:xfrm>
          <a:prstGeom prst="rect">
            <a:avLst/>
          </a:prstGeom>
          <a:noFill/>
        </p:spPr>
        <p:txBody>
          <a:bodyPr wrap="none" rtlCol="0">
            <a:spAutoFit/>
          </a:bodyPr>
          <a:lstStyle/>
          <a:p>
            <a:r>
              <a:rPr kumimoji="1" lang="ja-JP" altLang="en-US" sz="900" b="1" dirty="0" smtClean="0"/>
              <a:t>アプリケーションコード</a:t>
            </a:r>
            <a:endParaRPr kumimoji="1" lang="en-US" altLang="ja-JP" sz="900" b="1" dirty="0" smtClean="0"/>
          </a:p>
          <a:p>
            <a:r>
              <a:rPr kumimoji="1" lang="en-US" altLang="ja-JP" sz="900" b="1" dirty="0" smtClean="0"/>
              <a:t>Commit</a:t>
            </a:r>
            <a:r>
              <a:rPr kumimoji="1" lang="ja-JP" altLang="en-US" sz="900" b="1" dirty="0" smtClean="0"/>
              <a:t>＆</a:t>
            </a:r>
            <a:r>
              <a:rPr kumimoji="1" lang="en-US" altLang="ja-JP" sz="900" b="1" dirty="0" smtClean="0"/>
              <a:t>Push</a:t>
            </a:r>
            <a:endParaRPr kumimoji="1" lang="ja-JP" altLang="en-US" sz="900" b="1" dirty="0"/>
          </a:p>
        </p:txBody>
      </p:sp>
      <p:sp>
        <p:nvSpPr>
          <p:cNvPr id="163" name="テキスト ボックス 162"/>
          <p:cNvSpPr txBox="1"/>
          <p:nvPr/>
        </p:nvSpPr>
        <p:spPr>
          <a:xfrm>
            <a:off x="4984219" y="5637584"/>
            <a:ext cx="530915" cy="230832"/>
          </a:xfrm>
          <a:prstGeom prst="rect">
            <a:avLst/>
          </a:prstGeom>
          <a:noFill/>
        </p:spPr>
        <p:txBody>
          <a:bodyPr wrap="none" rtlCol="0">
            <a:spAutoFit/>
          </a:bodyPr>
          <a:lstStyle/>
          <a:p>
            <a:r>
              <a:rPr kumimoji="1" lang="ja-JP" altLang="en-US" sz="900" b="1" dirty="0" smtClean="0"/>
              <a:t>ビルド</a:t>
            </a:r>
            <a:endParaRPr kumimoji="1" lang="ja-JP" altLang="en-US" sz="900" b="1" dirty="0"/>
          </a:p>
        </p:txBody>
      </p:sp>
      <p:sp>
        <p:nvSpPr>
          <p:cNvPr id="165" name="テキスト ボックス 164"/>
          <p:cNvSpPr txBox="1"/>
          <p:nvPr/>
        </p:nvSpPr>
        <p:spPr>
          <a:xfrm>
            <a:off x="7503158" y="5391751"/>
            <a:ext cx="646331" cy="230832"/>
          </a:xfrm>
          <a:prstGeom prst="rect">
            <a:avLst/>
          </a:prstGeom>
          <a:noFill/>
        </p:spPr>
        <p:txBody>
          <a:bodyPr wrap="none" rtlCol="0">
            <a:spAutoFit/>
          </a:bodyPr>
          <a:lstStyle/>
          <a:p>
            <a:r>
              <a:rPr kumimoji="1" lang="ja-JP" altLang="en-US" sz="900" b="1" dirty="0" smtClean="0"/>
              <a:t>リリース</a:t>
            </a:r>
            <a:endParaRPr kumimoji="1" lang="ja-JP" altLang="en-US" sz="900" b="1" dirty="0"/>
          </a:p>
        </p:txBody>
      </p:sp>
      <p:sp>
        <p:nvSpPr>
          <p:cNvPr id="174" name="山形 173"/>
          <p:cNvSpPr/>
          <p:nvPr/>
        </p:nvSpPr>
        <p:spPr bwMode="auto">
          <a:xfrm>
            <a:off x="7248127" y="3861048"/>
            <a:ext cx="2699095" cy="432048"/>
          </a:xfrm>
          <a:prstGeom prst="chevron">
            <a:avLst/>
          </a:prstGeom>
          <a:solidFill>
            <a:srgbClr val="FF531B"/>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CD</a:t>
            </a:r>
            <a:endParaRPr kumimoji="1" lang="ja-JP" altLang="en-US" b="1" dirty="0" smtClean="0">
              <a:solidFill>
                <a:schemeClr val="bg1"/>
              </a:solidFill>
              <a:latin typeface="+mn-ea"/>
            </a:endParaRPr>
          </a:p>
        </p:txBody>
      </p:sp>
      <p:sp>
        <p:nvSpPr>
          <p:cNvPr id="175" name="角丸四角形 174"/>
          <p:cNvSpPr/>
          <p:nvPr/>
        </p:nvSpPr>
        <p:spPr bwMode="auto">
          <a:xfrm>
            <a:off x="1487488" y="3717032"/>
            <a:ext cx="9001000" cy="2448272"/>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13998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fontScale="70000" lnSpcReduction="20000"/>
          </a:bodyPr>
          <a:lstStyle/>
          <a:p>
            <a:pPr marL="457200" indent="-457200">
              <a:buAutoNum type="arabicPeriod"/>
            </a:pPr>
            <a:r>
              <a:rPr lang="ja-JP" altLang="en-US" dirty="0" smtClean="0"/>
              <a:t>はじめに</a:t>
            </a:r>
            <a:endParaRPr lang="en-US" altLang="ja-JP" dirty="0" smtClean="0"/>
          </a:p>
          <a:p>
            <a:pPr marL="0" lvl="0" indent="0">
              <a:buClr>
                <a:srgbClr val="002B62"/>
              </a:buClr>
              <a:buNone/>
            </a:pPr>
            <a:r>
              <a:rPr lang="ja-JP" altLang="en-US" sz="1800" dirty="0" smtClean="0">
                <a:solidFill>
                  <a:srgbClr val="000000"/>
                </a:solidFill>
              </a:rPr>
              <a:t>   </a:t>
            </a:r>
            <a:r>
              <a:rPr lang="en-US" altLang="ja-JP" sz="1800" dirty="0">
                <a:solidFill>
                  <a:srgbClr val="000000"/>
                </a:solidFill>
              </a:rPr>
              <a:t>1</a:t>
            </a:r>
            <a:r>
              <a:rPr lang="en-US" altLang="ja-JP" sz="1800" dirty="0" smtClean="0">
                <a:solidFill>
                  <a:srgbClr val="000000"/>
                </a:solidFill>
              </a:rPr>
              <a:t>.1 </a:t>
            </a:r>
            <a:r>
              <a:rPr lang="en-US" altLang="ja-JP" sz="1800" dirty="0" err="1" smtClean="0">
                <a:solidFill>
                  <a:srgbClr val="000000"/>
                </a:solidFill>
              </a:rPr>
              <a:t>QuickStart</a:t>
            </a:r>
            <a:r>
              <a:rPr lang="ja-JP" altLang="en-US" sz="1800" dirty="0" smtClean="0">
                <a:solidFill>
                  <a:srgbClr val="000000"/>
                </a:solidFill>
              </a:rPr>
              <a:t>について</a:t>
            </a:r>
            <a:endParaRPr lang="en-US" altLang="ja-JP" sz="1800" dirty="0" smtClean="0">
              <a:solidFill>
                <a:srgbClr val="000000"/>
              </a:solidFill>
            </a:endParaRPr>
          </a:p>
          <a:p>
            <a:pPr marL="0" lvl="0" indent="0">
              <a:buClr>
                <a:srgbClr val="002B62"/>
              </a:buClr>
              <a:buNone/>
            </a:pPr>
            <a:r>
              <a:rPr lang="ja-JP" altLang="en-US" sz="1800" dirty="0">
                <a:solidFill>
                  <a:srgbClr val="000000"/>
                </a:solidFill>
              </a:rPr>
              <a:t> </a:t>
            </a:r>
            <a:r>
              <a:rPr lang="ja-JP" altLang="en-US" sz="1800" dirty="0" smtClean="0">
                <a:solidFill>
                  <a:srgbClr val="000000"/>
                </a:solidFill>
              </a:rPr>
              <a:t>  </a:t>
            </a:r>
            <a:r>
              <a:rPr lang="en-US" altLang="ja-JP" sz="1800" dirty="0" smtClean="0">
                <a:solidFill>
                  <a:srgbClr val="000000"/>
                </a:solidFill>
              </a:rPr>
              <a:t>1.2 </a:t>
            </a:r>
            <a:r>
              <a:rPr lang="en-US" altLang="ja-JP" sz="1800" dirty="0" err="1">
                <a:solidFill>
                  <a:srgbClr val="000000"/>
                </a:solidFill>
              </a:rPr>
              <a:t>QuickStart</a:t>
            </a:r>
            <a:r>
              <a:rPr lang="ja-JP" altLang="en-US" sz="1800" dirty="0">
                <a:solidFill>
                  <a:srgbClr val="000000"/>
                </a:solidFill>
              </a:rPr>
              <a:t>を実施する</a:t>
            </a:r>
            <a:r>
              <a:rPr lang="en-US" altLang="ja-JP" sz="1800" dirty="0">
                <a:solidFill>
                  <a:srgbClr val="000000"/>
                </a:solidFill>
              </a:rPr>
              <a:t>PC</a:t>
            </a:r>
            <a:r>
              <a:rPr lang="ja-JP" altLang="en-US" sz="1800" dirty="0">
                <a:solidFill>
                  <a:srgbClr val="000000"/>
                </a:solidFill>
              </a:rPr>
              <a:t>環境</a:t>
            </a:r>
            <a:r>
              <a:rPr lang="ja-JP" altLang="en-US" sz="1800" dirty="0" smtClean="0">
                <a:solidFill>
                  <a:srgbClr val="000000"/>
                </a:solidFill>
              </a:rPr>
              <a:t>ついて</a:t>
            </a:r>
            <a:endParaRPr lang="ja-JP" altLang="en-US" dirty="0" smtClean="0"/>
          </a:p>
          <a:p>
            <a:pPr marL="0" indent="0">
              <a:buNone/>
            </a:pPr>
            <a:endParaRPr lang="en-US" altLang="ja-JP" sz="700" dirty="0" smtClean="0"/>
          </a:p>
          <a:p>
            <a:pPr marL="0" indent="0">
              <a:buNone/>
            </a:pPr>
            <a:r>
              <a:rPr lang="en-US" altLang="ja-JP" dirty="0" smtClean="0"/>
              <a:t>2.</a:t>
            </a:r>
            <a:r>
              <a:rPr lang="ja-JP" altLang="en-US" dirty="0" smtClean="0"/>
              <a:t> インストール</a:t>
            </a:r>
            <a:endParaRPr lang="en-US" altLang="ja-JP" dirty="0" smtClean="0"/>
          </a:p>
          <a:p>
            <a:pPr marL="0" indent="0">
              <a:buNone/>
            </a:pPr>
            <a:r>
              <a:rPr lang="ja-JP" altLang="en-US" sz="1800" dirty="0" smtClean="0"/>
              <a:t>　</a:t>
            </a:r>
            <a:r>
              <a:rPr lang="en-US" altLang="ja-JP" sz="1800" dirty="0" smtClean="0"/>
              <a:t>2.1 EPOCH</a:t>
            </a:r>
            <a:r>
              <a:rPr lang="ja-JP" altLang="en-US" sz="1800" dirty="0" smtClean="0"/>
              <a:t>のインストール</a:t>
            </a:r>
          </a:p>
          <a:p>
            <a:pPr marL="0" indent="0">
              <a:buNone/>
            </a:pPr>
            <a:r>
              <a:rPr lang="ja-JP" altLang="en-US" sz="1800" dirty="0"/>
              <a:t>　</a:t>
            </a:r>
            <a:r>
              <a:rPr lang="en-US" altLang="ja-JP" sz="1800" dirty="0" smtClean="0"/>
              <a:t>2.2 </a:t>
            </a:r>
            <a:r>
              <a:rPr lang="ja-JP" altLang="en-US" sz="1800" dirty="0" smtClean="0"/>
              <a:t>リポジトリ準備</a:t>
            </a:r>
            <a:endParaRPr lang="en-US" altLang="ja-JP" sz="1800" dirty="0" smtClean="0"/>
          </a:p>
          <a:p>
            <a:pPr marL="0" indent="0">
              <a:buNone/>
            </a:pPr>
            <a:r>
              <a:rPr lang="ja-JP" altLang="en-US" sz="1800" dirty="0"/>
              <a:t>　</a:t>
            </a:r>
            <a:r>
              <a:rPr lang="en-US" altLang="ja-JP" sz="1800" dirty="0"/>
              <a:t>2.3 Manifest</a:t>
            </a:r>
            <a:r>
              <a:rPr lang="ja-JP" altLang="en-US" sz="1800" dirty="0" smtClean="0"/>
              <a:t>テンプレートファイル</a:t>
            </a:r>
            <a:r>
              <a:rPr lang="ja-JP" altLang="en-US" sz="1800" dirty="0"/>
              <a:t>の</a:t>
            </a:r>
            <a:r>
              <a:rPr lang="ja-JP" altLang="en-US" sz="1800" dirty="0" smtClean="0"/>
              <a:t>準備</a:t>
            </a:r>
            <a:endParaRPr lang="en-US" altLang="ja-JP" sz="1800" dirty="0" smtClean="0"/>
          </a:p>
          <a:p>
            <a:pPr marL="0" indent="0">
              <a:buNone/>
            </a:pPr>
            <a:endParaRPr lang="en-US" altLang="ja-JP" sz="800" dirty="0"/>
          </a:p>
          <a:p>
            <a:pPr marL="0" indent="0">
              <a:buNone/>
            </a:pPr>
            <a:r>
              <a:rPr lang="en-US" altLang="ja-JP" dirty="0" smtClean="0"/>
              <a:t>3. </a:t>
            </a:r>
            <a:r>
              <a:rPr lang="ja-JP" altLang="en-US" dirty="0" smtClean="0"/>
              <a:t>ワークスペース作成</a:t>
            </a:r>
            <a:endParaRPr lang="en-US" altLang="ja-JP" dirty="0" smtClean="0"/>
          </a:p>
          <a:p>
            <a:pPr marL="0" indent="0">
              <a:buNone/>
            </a:pPr>
            <a:r>
              <a:rPr lang="ja-JP" altLang="en-US" sz="1800" dirty="0"/>
              <a:t>　</a:t>
            </a:r>
            <a:r>
              <a:rPr lang="en-US" altLang="ja-JP" sz="1800" dirty="0" smtClean="0"/>
              <a:t>3.1 </a:t>
            </a:r>
            <a:r>
              <a:rPr lang="ja-JP" altLang="en-US" sz="1800" dirty="0" smtClean="0"/>
              <a:t>ワークスペース</a:t>
            </a:r>
            <a:endParaRPr lang="en-US" altLang="ja-JP" sz="1800" dirty="0"/>
          </a:p>
          <a:p>
            <a:pPr marL="0" indent="0">
              <a:buNone/>
            </a:pPr>
            <a:r>
              <a:rPr lang="ja-JP" altLang="en-US" sz="1800" dirty="0"/>
              <a:t>　</a:t>
            </a:r>
            <a:r>
              <a:rPr lang="en-US" altLang="ja-JP" sz="1800" dirty="0" smtClean="0"/>
              <a:t>3.2 CI/CD</a:t>
            </a:r>
            <a:r>
              <a:rPr lang="ja-JP" altLang="en-US" sz="1800" dirty="0" smtClean="0"/>
              <a:t>について</a:t>
            </a:r>
            <a:endParaRPr lang="en-US" altLang="ja-JP" sz="1800" dirty="0"/>
          </a:p>
          <a:p>
            <a:pPr marL="0" indent="0">
              <a:buNone/>
            </a:pPr>
            <a:r>
              <a:rPr lang="ja-JP" altLang="en-US" sz="1800" dirty="0"/>
              <a:t>　</a:t>
            </a:r>
            <a:r>
              <a:rPr lang="en-US" altLang="ja-JP" sz="1800" dirty="0" smtClean="0"/>
              <a:t>3.3 EPOCH</a:t>
            </a:r>
            <a:r>
              <a:rPr lang="ja-JP" altLang="en-US" sz="1800" dirty="0" smtClean="0"/>
              <a:t>の</a:t>
            </a:r>
            <a:r>
              <a:rPr lang="en-US" altLang="ja-JP" sz="1800" dirty="0" smtClean="0"/>
              <a:t>CI/CD</a:t>
            </a:r>
            <a:endParaRPr lang="en-US" altLang="ja-JP" sz="1800" dirty="0"/>
          </a:p>
          <a:p>
            <a:pPr marL="0" indent="0">
              <a:buNone/>
            </a:pPr>
            <a:r>
              <a:rPr lang="ja-JP" altLang="en-US" sz="1800" dirty="0"/>
              <a:t>　</a:t>
            </a:r>
            <a:r>
              <a:rPr lang="en-US" altLang="ja-JP" sz="1800" dirty="0" smtClean="0"/>
              <a:t>3.4</a:t>
            </a:r>
            <a:r>
              <a:rPr lang="ja-JP" altLang="en-US" sz="1800" dirty="0" smtClean="0"/>
              <a:t> </a:t>
            </a:r>
            <a:r>
              <a:rPr lang="en-US" altLang="ja-JP" sz="1800" dirty="0" smtClean="0"/>
              <a:t>EPOCH</a:t>
            </a:r>
            <a:r>
              <a:rPr lang="ja-JP" altLang="en-US" sz="1800" dirty="0"/>
              <a:t>起動</a:t>
            </a:r>
            <a:endParaRPr lang="ja-JP" altLang="en-US" sz="1800" dirty="0" smtClean="0"/>
          </a:p>
          <a:p>
            <a:pPr marL="0" indent="0">
              <a:buNone/>
            </a:pPr>
            <a:r>
              <a:rPr lang="ja-JP" altLang="en-US" sz="1800" dirty="0" smtClean="0"/>
              <a:t>　</a:t>
            </a:r>
            <a:r>
              <a:rPr lang="en-US" altLang="ja-JP" sz="1800" dirty="0" smtClean="0"/>
              <a:t>3.5 </a:t>
            </a:r>
            <a:r>
              <a:rPr lang="ja-JP" altLang="en-US" sz="1800" dirty="0" smtClean="0"/>
              <a:t>ワークスペース作成</a:t>
            </a:r>
          </a:p>
          <a:p>
            <a:pPr marL="0" indent="0">
              <a:buNone/>
            </a:pPr>
            <a:endParaRPr lang="en-US" altLang="ja-JP" sz="800" dirty="0"/>
          </a:p>
          <a:p>
            <a:pPr marL="0" indent="0">
              <a:buNone/>
            </a:pPr>
            <a:r>
              <a:rPr lang="en-US" altLang="ja-JP" dirty="0" smtClean="0"/>
              <a:t>4. </a:t>
            </a:r>
            <a:r>
              <a:rPr lang="ja-JP" altLang="en-US" dirty="0" smtClean="0"/>
              <a:t>チュートリアル</a:t>
            </a:r>
            <a:endParaRPr lang="en-US" altLang="ja-JP" dirty="0" smtClean="0"/>
          </a:p>
          <a:p>
            <a:pPr marL="0" indent="0">
              <a:buNone/>
            </a:pPr>
            <a:r>
              <a:rPr lang="ja-JP" altLang="en-US" sz="1900" dirty="0"/>
              <a:t>　</a:t>
            </a:r>
            <a:r>
              <a:rPr lang="en-US" altLang="ja-JP" sz="1900" dirty="0" smtClean="0"/>
              <a:t>4.1</a:t>
            </a:r>
            <a:r>
              <a:rPr lang="ja-JP" altLang="en-US" sz="1900" dirty="0" smtClean="0"/>
              <a:t> チュートリアル</a:t>
            </a:r>
            <a:r>
              <a:rPr lang="ja-JP" altLang="en-US" sz="1900" dirty="0"/>
              <a:t>の概要</a:t>
            </a:r>
            <a:endParaRPr lang="en-US" altLang="ja-JP" sz="1900" dirty="0" smtClean="0"/>
          </a:p>
          <a:p>
            <a:pPr marL="0" indent="0">
              <a:buNone/>
            </a:pPr>
            <a:r>
              <a:rPr lang="ja-JP" altLang="en-US" sz="1800" dirty="0" smtClean="0"/>
              <a:t>　</a:t>
            </a:r>
            <a:r>
              <a:rPr lang="en-US" altLang="ja-JP" sz="1800" dirty="0" smtClean="0"/>
              <a:t>4.2 </a:t>
            </a:r>
            <a:r>
              <a:rPr lang="ja-JP" altLang="en-US" sz="1800" dirty="0" smtClean="0"/>
              <a:t>サンプルアプリの構成</a:t>
            </a:r>
            <a:endParaRPr lang="ja-JP" altLang="en-US" sz="1800" dirty="0"/>
          </a:p>
          <a:p>
            <a:pPr marL="0" indent="0">
              <a:buNone/>
            </a:pPr>
            <a:r>
              <a:rPr lang="ja-JP" altLang="en-US" sz="1800" dirty="0"/>
              <a:t>　</a:t>
            </a:r>
            <a:r>
              <a:rPr lang="en-US" altLang="ja-JP" sz="1800" dirty="0" smtClean="0"/>
              <a:t>4.3 </a:t>
            </a:r>
            <a:r>
              <a:rPr lang="ja-JP" altLang="en-US" sz="1800" dirty="0" smtClean="0"/>
              <a:t>チュートリアル</a:t>
            </a:r>
            <a:r>
              <a:rPr lang="ja-JP" altLang="en-US" sz="1800" dirty="0"/>
              <a:t>の流れ</a:t>
            </a:r>
            <a:r>
              <a:rPr lang="en-US" altLang="ja-JP" sz="1800" dirty="0"/>
              <a:t>(CI/CD</a:t>
            </a:r>
            <a:r>
              <a:rPr lang="ja-JP" altLang="en-US" sz="1800" dirty="0"/>
              <a:t>ワークフロー</a:t>
            </a:r>
            <a:r>
              <a:rPr lang="en-US" altLang="ja-JP" sz="1800" dirty="0"/>
              <a:t>)</a:t>
            </a:r>
          </a:p>
          <a:p>
            <a:pPr marL="0" indent="0">
              <a:buNone/>
            </a:pPr>
            <a:r>
              <a:rPr lang="ja-JP" altLang="en-US" sz="1800" dirty="0"/>
              <a:t>　</a:t>
            </a:r>
            <a:r>
              <a:rPr lang="en-US" altLang="ja-JP" sz="1800" dirty="0" smtClean="0"/>
              <a:t>4.4 Manifest</a:t>
            </a:r>
            <a:r>
              <a:rPr lang="ja-JP" altLang="en-US" sz="1800" dirty="0" smtClean="0"/>
              <a:t>テンプレートファイルについて</a:t>
            </a:r>
            <a:endParaRPr lang="en-US" altLang="ja-JP" sz="1800" dirty="0"/>
          </a:p>
          <a:p>
            <a:pPr marL="0" indent="0">
              <a:buNone/>
            </a:pPr>
            <a:r>
              <a:rPr lang="ja-JP" altLang="en-US" sz="1800" dirty="0"/>
              <a:t>　</a:t>
            </a:r>
            <a:r>
              <a:rPr lang="en-US" altLang="ja-JP" sz="1800" dirty="0" smtClean="0"/>
              <a:t>4.5 1</a:t>
            </a:r>
            <a:r>
              <a:rPr lang="ja-JP" altLang="en-US" sz="1800" dirty="0" smtClean="0"/>
              <a:t>回目の</a:t>
            </a:r>
            <a:r>
              <a:rPr lang="en-US" altLang="ja-JP" sz="1800" dirty="0" smtClean="0"/>
              <a:t>CI/CD</a:t>
            </a:r>
            <a:r>
              <a:rPr lang="ja-JP" altLang="en-US" sz="1800" dirty="0" smtClean="0"/>
              <a:t>ワークフロー手順</a:t>
            </a:r>
            <a:endParaRPr lang="en-US" altLang="ja-JP" sz="1800" dirty="0" smtClean="0"/>
          </a:p>
          <a:p>
            <a:pPr marL="0" indent="0">
              <a:buNone/>
            </a:pPr>
            <a:r>
              <a:rPr lang="ja-JP" altLang="en-US" sz="1800" dirty="0"/>
              <a:t>　</a:t>
            </a:r>
            <a:r>
              <a:rPr lang="en-US" altLang="ja-JP" sz="1800" dirty="0" smtClean="0"/>
              <a:t>4.6 2</a:t>
            </a:r>
            <a:r>
              <a:rPr lang="ja-JP" altLang="en-US" sz="1800" dirty="0" smtClean="0"/>
              <a:t>回目の</a:t>
            </a:r>
            <a:r>
              <a:rPr lang="en-US" altLang="ja-JP" sz="1800" dirty="0" smtClean="0"/>
              <a:t>CI/CD</a:t>
            </a:r>
            <a:r>
              <a:rPr lang="ja-JP" altLang="en-US" sz="1800" dirty="0" smtClean="0"/>
              <a:t>ワークフロー手順</a:t>
            </a:r>
            <a:endParaRPr lang="en-US" altLang="ja-JP" sz="1800" dirty="0"/>
          </a:p>
          <a:p>
            <a:pPr marL="0" indent="0">
              <a:buNone/>
            </a:pPr>
            <a:endParaRPr lang="en-US" altLang="ja-JP" sz="800" dirty="0"/>
          </a:p>
          <a:p>
            <a:pPr marL="0" indent="0">
              <a:buNone/>
            </a:pPr>
            <a:r>
              <a:rPr lang="en-US" altLang="ja-JP" dirty="0" smtClean="0"/>
              <a:t>5. </a:t>
            </a:r>
            <a:r>
              <a:rPr lang="ja-JP" altLang="en-US" dirty="0" smtClean="0"/>
              <a:t>付録</a:t>
            </a:r>
          </a:p>
          <a:p>
            <a:pPr marL="0" indent="0">
              <a:buNone/>
            </a:pPr>
            <a:r>
              <a:rPr lang="ja-JP" altLang="en-US" sz="1800" dirty="0"/>
              <a:t>　</a:t>
            </a:r>
            <a:r>
              <a:rPr lang="en-US" altLang="ja-JP" sz="1800" dirty="0" smtClean="0"/>
              <a:t>5.1 </a:t>
            </a:r>
            <a:r>
              <a:rPr lang="ja-JP" altLang="en-US" sz="1800" dirty="0"/>
              <a:t>注意事項・制限事項</a:t>
            </a:r>
          </a:p>
          <a:p>
            <a:pPr marL="0" indent="0">
              <a:buNone/>
            </a:pPr>
            <a:endParaRPr kumimoji="1" lang="ja-JP" altLang="en-US" sz="1800" dirty="0"/>
          </a:p>
        </p:txBody>
      </p:sp>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Tree>
    <p:extLst>
      <p:ext uri="{BB962C8B-B14F-4D97-AF65-F5344CB8AC3E}">
        <p14:creationId xmlns:p14="http://schemas.microsoft.com/office/powerpoint/2010/main" val="1608470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p:cNvGrpSpPr/>
          <p:nvPr/>
        </p:nvGrpSpPr>
        <p:grpSpPr>
          <a:xfrm>
            <a:off x="4717294" y="1954106"/>
            <a:ext cx="4788464" cy="1709295"/>
            <a:chOff x="2930699" y="1860017"/>
            <a:chExt cx="5237366" cy="986403"/>
          </a:xfrm>
        </p:grpSpPr>
        <p:sp>
          <p:nvSpPr>
            <p:cNvPr id="69" name="円柱 68"/>
            <p:cNvSpPr/>
            <p:nvPr/>
          </p:nvSpPr>
          <p:spPr bwMode="auto">
            <a:xfrm rot="16200000">
              <a:off x="7252857" y="1931211"/>
              <a:ext cx="985926" cy="844491"/>
            </a:xfrm>
            <a:prstGeom prst="can">
              <a:avLst>
                <a:gd name="adj" fmla="val 50000"/>
              </a:avLst>
            </a:prstGeom>
            <a:gradFill flip="none" rotWithShape="1">
              <a:gsLst>
                <a:gs pos="100000">
                  <a:srgbClr val="317F70"/>
                </a:gs>
                <a:gs pos="17160">
                  <a:schemeClr val="bg1"/>
                </a:gs>
                <a:gs pos="0">
                  <a:srgbClr val="58AA9A"/>
                </a:gs>
                <a:gs pos="31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楕円 69"/>
            <p:cNvSpPr/>
            <p:nvPr/>
          </p:nvSpPr>
          <p:spPr bwMode="auto">
            <a:xfrm>
              <a:off x="7323573" y="1860017"/>
              <a:ext cx="442249" cy="986402"/>
            </a:xfrm>
            <a:prstGeom prst="ellipse">
              <a:avLst/>
            </a:prstGeom>
            <a:gradFill flip="none" rotWithShape="1">
              <a:gsLst>
                <a:gs pos="100000">
                  <a:srgbClr val="317F70"/>
                </a:gs>
                <a:gs pos="0">
                  <a:srgbClr val="58AA9A"/>
                </a:gs>
                <a:gs pos="83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1" name="円柱 70"/>
            <p:cNvSpPr/>
            <p:nvPr/>
          </p:nvSpPr>
          <p:spPr bwMode="auto">
            <a:xfrm rot="16200000">
              <a:off x="5034011" y="135033"/>
              <a:ext cx="864096" cy="4437922"/>
            </a:xfrm>
            <a:prstGeom prst="can">
              <a:avLst>
                <a:gd name="adj" fmla="val 26568"/>
              </a:avLst>
            </a:prstGeom>
            <a:gradFill flip="none" rotWithShape="1">
              <a:gsLst>
                <a:gs pos="22000">
                  <a:schemeClr val="bg1"/>
                </a:gs>
                <a:gs pos="100000">
                  <a:srgbClr val="338071"/>
                </a:gs>
                <a:gs pos="32000">
                  <a:srgbClr val="58AA9A"/>
                </a:gs>
                <a:gs pos="0">
                  <a:srgbClr val="5FAE9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2" name="円柱 71"/>
            <p:cNvSpPr/>
            <p:nvPr/>
          </p:nvSpPr>
          <p:spPr bwMode="auto">
            <a:xfrm rot="16200000">
              <a:off x="2859982" y="1931210"/>
              <a:ext cx="985926" cy="844492"/>
            </a:xfrm>
            <a:prstGeom prst="can">
              <a:avLst>
                <a:gd name="adj" fmla="val 50000"/>
              </a:avLst>
            </a:prstGeom>
            <a:gradFill flip="none" rotWithShape="1">
              <a:gsLst>
                <a:gs pos="16000">
                  <a:schemeClr val="bg1"/>
                </a:gs>
                <a:gs pos="100000">
                  <a:srgbClr val="317F70"/>
                </a:gs>
                <a:gs pos="0">
                  <a:srgbClr val="58AA9A"/>
                </a:gs>
                <a:gs pos="34000">
                  <a:srgbClr val="468C7D"/>
                </a:gs>
              </a:gsLst>
              <a:lin ang="108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3" name="楕円 72"/>
            <p:cNvSpPr/>
            <p:nvPr/>
          </p:nvSpPr>
          <p:spPr bwMode="auto">
            <a:xfrm>
              <a:off x="2979676" y="1911929"/>
              <a:ext cx="297532"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81" name="正方形/長方形 180"/>
          <p:cNvSpPr/>
          <p:nvPr/>
        </p:nvSpPr>
        <p:spPr bwMode="auto">
          <a:xfrm>
            <a:off x="5143472" y="2272090"/>
            <a:ext cx="4158281" cy="1134344"/>
          </a:xfrm>
          <a:prstGeom prst="rect">
            <a:avLst/>
          </a:prstGeom>
          <a:solidFill>
            <a:schemeClr val="accent6">
              <a:lumMod val="10000"/>
              <a:lumOff val="90000"/>
              <a:alpha val="50000"/>
            </a:schemeClr>
          </a:solidFill>
          <a:ln w="1905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3" name="正方形/長方形 132"/>
          <p:cNvSpPr/>
          <p:nvPr/>
        </p:nvSpPr>
        <p:spPr bwMode="auto">
          <a:xfrm>
            <a:off x="10145594" y="4194174"/>
            <a:ext cx="1656184" cy="1647940"/>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4" name="正方形/長方形 133"/>
          <p:cNvSpPr/>
          <p:nvPr/>
        </p:nvSpPr>
        <p:spPr bwMode="auto">
          <a:xfrm>
            <a:off x="9983606" y="4342362"/>
            <a:ext cx="1656184" cy="1650732"/>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0" name="直方体 99"/>
          <p:cNvSpPr/>
          <p:nvPr/>
        </p:nvSpPr>
        <p:spPr bwMode="auto">
          <a:xfrm>
            <a:off x="10185018" y="5281558"/>
            <a:ext cx="644958" cy="619533"/>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1" name="直方体 100"/>
          <p:cNvSpPr/>
          <p:nvPr/>
        </p:nvSpPr>
        <p:spPr bwMode="auto">
          <a:xfrm>
            <a:off x="10840596" y="5278664"/>
            <a:ext cx="612750" cy="619534"/>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2" name="直方体 101"/>
          <p:cNvSpPr/>
          <p:nvPr/>
        </p:nvSpPr>
        <p:spPr bwMode="auto">
          <a:xfrm>
            <a:off x="10511220" y="4704332"/>
            <a:ext cx="631000" cy="6188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06" name="図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095" y="4411727"/>
            <a:ext cx="1167588" cy="252177"/>
          </a:xfrm>
          <a:prstGeom prst="rect">
            <a:avLst/>
          </a:prstGeom>
          <a:effectLst>
            <a:glow rad="38100">
              <a:schemeClr val="bg1">
                <a:alpha val="80000"/>
              </a:schemeClr>
            </a:glow>
          </a:effectLst>
        </p:spPr>
      </p:pic>
      <p:sp>
        <p:nvSpPr>
          <p:cNvPr id="3" name="コンテンツ プレースホルダー 2"/>
          <p:cNvSpPr>
            <a:spLocks noGrp="1"/>
          </p:cNvSpPr>
          <p:nvPr>
            <p:ph sz="quarter" idx="10"/>
          </p:nvPr>
        </p:nvSpPr>
        <p:spPr>
          <a:xfrm>
            <a:off x="239350" y="836712"/>
            <a:ext cx="11713301" cy="5688632"/>
          </a:xfrm>
        </p:spPr>
        <p:txBody>
          <a:bodyPr>
            <a:normAutofit/>
          </a:bodyPr>
          <a:lstStyle/>
          <a:p>
            <a:r>
              <a:rPr lang="en-US" altLang="ja-JP" dirty="0" smtClean="0"/>
              <a:t>EPOCH</a:t>
            </a:r>
            <a:r>
              <a:rPr lang="ja-JP" altLang="en-US" dirty="0" smtClean="0"/>
              <a:t>の</a:t>
            </a:r>
            <a:r>
              <a:rPr lang="en-US" altLang="ja-JP" dirty="0" smtClean="0"/>
              <a:t>CI/CD</a:t>
            </a:r>
          </a:p>
          <a:p>
            <a:pPr marL="0" indent="0">
              <a:buNone/>
            </a:pPr>
            <a:r>
              <a:rPr lang="ja-JP" altLang="en-US" sz="1800" dirty="0" smtClean="0"/>
              <a:t>　</a:t>
            </a:r>
            <a:r>
              <a:rPr lang="en-US" altLang="ja-JP" sz="1800" dirty="0" smtClean="0"/>
              <a:t>EPOCH</a:t>
            </a:r>
            <a:r>
              <a:rPr lang="ja-JP" altLang="en-US" sz="1800" dirty="0" smtClean="0"/>
              <a:t>の</a:t>
            </a:r>
            <a:r>
              <a:rPr lang="en-US" altLang="ja-JP" sz="1800" dirty="0" smtClean="0"/>
              <a:t>CI/CD</a:t>
            </a:r>
            <a:r>
              <a:rPr lang="ja-JP" altLang="en-US" sz="1800" dirty="0" smtClean="0"/>
              <a:t>の流れを、下図に示します。</a:t>
            </a:r>
            <a:endParaRPr lang="en-US" altLang="ja-JP" sz="1800" dirty="0" smtClean="0"/>
          </a:p>
          <a:p>
            <a:pPr marL="0" indent="0">
              <a:buNone/>
            </a:pPr>
            <a:endParaRPr lang="en-US" altLang="ja-JP" sz="1800" dirty="0" smtClean="0"/>
          </a:p>
        </p:txBody>
      </p:sp>
      <p:grpSp>
        <p:nvGrpSpPr>
          <p:cNvPr id="93" name="グループ化 92"/>
          <p:cNvGrpSpPr/>
          <p:nvPr/>
        </p:nvGrpSpPr>
        <p:grpSpPr>
          <a:xfrm>
            <a:off x="2855794" y="3975102"/>
            <a:ext cx="6624579" cy="1981998"/>
            <a:chOff x="5876426" y="5265342"/>
            <a:chExt cx="2334177" cy="986957"/>
          </a:xfrm>
        </p:grpSpPr>
        <p:sp>
          <p:nvSpPr>
            <p:cNvPr id="94" name="円柱 93"/>
            <p:cNvSpPr/>
            <p:nvPr/>
          </p:nvSpPr>
          <p:spPr bwMode="auto">
            <a:xfrm rot="16200000">
              <a:off x="7576170" y="5617865"/>
              <a:ext cx="985926" cy="282941"/>
            </a:xfrm>
            <a:prstGeom prst="can">
              <a:avLst>
                <a:gd name="adj" fmla="val 44955"/>
              </a:avLst>
            </a:prstGeom>
            <a:gradFill flip="none" rotWithShape="1">
              <a:gsLst>
                <a:gs pos="13000">
                  <a:schemeClr val="bg1"/>
                </a:gs>
                <a:gs pos="100000">
                  <a:srgbClr val="317F70"/>
                </a:gs>
                <a:gs pos="0">
                  <a:srgbClr val="58AA9A"/>
                </a:gs>
                <a:gs pos="28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楕円 94"/>
            <p:cNvSpPr/>
            <p:nvPr/>
          </p:nvSpPr>
          <p:spPr bwMode="auto">
            <a:xfrm>
              <a:off x="7931867" y="5265342"/>
              <a:ext cx="124374" cy="986402"/>
            </a:xfrm>
            <a:prstGeom prst="ellipse">
              <a:avLst/>
            </a:prstGeom>
            <a:gradFill flip="none" rotWithShape="1">
              <a:gsLst>
                <a:gs pos="100000">
                  <a:srgbClr val="317F70"/>
                </a:gs>
                <a:gs pos="0">
                  <a:srgbClr val="58AA9A"/>
                </a:gs>
                <a:gs pos="76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円柱 95"/>
            <p:cNvSpPr/>
            <p:nvPr/>
          </p:nvSpPr>
          <p:spPr bwMode="auto">
            <a:xfrm rot="16200000">
              <a:off x="6587873" y="4753690"/>
              <a:ext cx="864096" cy="2012366"/>
            </a:xfrm>
            <a:prstGeom prst="can">
              <a:avLst>
                <a:gd name="adj" fmla="val 20329"/>
              </a:avLst>
            </a:prstGeom>
            <a:gradFill flip="none" rotWithShape="1">
              <a:gsLst>
                <a:gs pos="22048">
                  <a:schemeClr val="bg1"/>
                </a:gs>
                <a:gs pos="100000">
                  <a:srgbClr val="358172"/>
                </a:gs>
                <a:gs pos="32000">
                  <a:srgbClr val="58AA9A"/>
                </a:gs>
                <a:gs pos="0">
                  <a:srgbClr val="5FAE9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円柱 96"/>
            <p:cNvSpPr/>
            <p:nvPr/>
          </p:nvSpPr>
          <p:spPr bwMode="auto">
            <a:xfrm rot="16200000">
              <a:off x="5546465" y="5596333"/>
              <a:ext cx="985926" cy="326004"/>
            </a:xfrm>
            <a:prstGeom prst="can">
              <a:avLst>
                <a:gd name="adj" fmla="val 50000"/>
              </a:avLst>
            </a:prstGeom>
            <a:gradFill flip="none" rotWithShape="1">
              <a:gsLst>
                <a:gs pos="15000">
                  <a:schemeClr val="bg1"/>
                </a:gs>
                <a:gs pos="100000">
                  <a:srgbClr val="317F70"/>
                </a:gs>
                <a:gs pos="0">
                  <a:srgbClr val="58AA9A"/>
                </a:gs>
                <a:gs pos="32000">
                  <a:srgbClr val="468C7D"/>
                </a:gs>
              </a:gsLst>
              <a:lin ang="108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楕円 97"/>
            <p:cNvSpPr/>
            <p:nvPr/>
          </p:nvSpPr>
          <p:spPr bwMode="auto">
            <a:xfrm>
              <a:off x="5895273" y="5310420"/>
              <a:ext cx="119793"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7" name="正方形/長方形 176"/>
          <p:cNvSpPr/>
          <p:nvPr/>
        </p:nvSpPr>
        <p:spPr bwMode="auto">
          <a:xfrm>
            <a:off x="7038424" y="4453886"/>
            <a:ext cx="2200487" cy="1339624"/>
          </a:xfrm>
          <a:prstGeom prst="rect">
            <a:avLst/>
          </a:prstGeom>
          <a:solidFill>
            <a:schemeClr val="accent6">
              <a:lumMod val="10000"/>
              <a:lumOff val="90000"/>
              <a:alpha val="50000"/>
            </a:schemeClr>
          </a:solidFill>
          <a:ln w="19050">
            <a:solidFill>
              <a:schemeClr val="accent6">
                <a:lumMod val="50000"/>
                <a:lumOff val="50000"/>
              </a:schemeClr>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6" name="正方形/長方形 175"/>
          <p:cNvSpPr/>
          <p:nvPr/>
        </p:nvSpPr>
        <p:spPr bwMode="auto">
          <a:xfrm>
            <a:off x="1350134" y="3940206"/>
            <a:ext cx="3923439" cy="1867619"/>
          </a:xfrm>
          <a:prstGeom prst="rect">
            <a:avLst/>
          </a:prstGeom>
          <a:solidFill>
            <a:schemeClr val="accent6">
              <a:lumMod val="10000"/>
              <a:lumOff val="90000"/>
              <a:alpha val="30000"/>
            </a:schemeClr>
          </a:solidFill>
          <a:ln w="1905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4" name="角丸四角形 123"/>
          <p:cNvSpPr/>
          <p:nvPr/>
        </p:nvSpPr>
        <p:spPr bwMode="auto">
          <a:xfrm>
            <a:off x="2384326" y="1793452"/>
            <a:ext cx="9576329" cy="1938013"/>
          </a:xfrm>
          <a:prstGeom prst="roundRect">
            <a:avLst>
              <a:gd name="adj" fmla="val 10232"/>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角丸四角形 13"/>
          <p:cNvSpPr/>
          <p:nvPr/>
        </p:nvSpPr>
        <p:spPr bwMode="auto">
          <a:xfrm>
            <a:off x="1221228" y="3813257"/>
            <a:ext cx="10741795" cy="2269262"/>
          </a:xfrm>
          <a:prstGeom prst="roundRect">
            <a:avLst>
              <a:gd name="adj" fmla="val 8851"/>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b="1" dirty="0" smtClean="0"/>
              <a:t>3.3 EPOCH</a:t>
            </a:r>
            <a:r>
              <a:rPr lang="ja-JP" altLang="en-US" b="1" dirty="0" smtClean="0"/>
              <a:t>の</a:t>
            </a:r>
            <a:r>
              <a:rPr lang="en-US" altLang="ja-JP" b="1" dirty="0" smtClean="0"/>
              <a:t>CI/CD</a:t>
            </a:r>
            <a:endParaRPr kumimoji="1" lang="ja-JP" altLang="en-US" dirty="0"/>
          </a:p>
        </p:txBody>
      </p:sp>
      <p:sp>
        <p:nvSpPr>
          <p:cNvPr id="4" name="フリーフォーム 3"/>
          <p:cNvSpPr>
            <a:spLocks noChangeAspect="1"/>
          </p:cNvSpPr>
          <p:nvPr/>
        </p:nvSpPr>
        <p:spPr bwMode="auto">
          <a:xfrm>
            <a:off x="501730" y="3033689"/>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7" name="テキスト ボックス 6"/>
          <p:cNvSpPr txBox="1"/>
          <p:nvPr/>
        </p:nvSpPr>
        <p:spPr>
          <a:xfrm>
            <a:off x="430540" y="2871695"/>
            <a:ext cx="731276" cy="253916"/>
          </a:xfrm>
          <a:prstGeom prst="rect">
            <a:avLst/>
          </a:prstGeom>
          <a:noFill/>
        </p:spPr>
        <p:txBody>
          <a:bodyPr wrap="square" rtlCol="0">
            <a:spAutoFit/>
          </a:bodyPr>
          <a:lstStyle/>
          <a:p>
            <a:r>
              <a:rPr kumimoji="1" lang="en-US" altLang="ja-JP" sz="1050" b="1" dirty="0" smtClean="0">
                <a:effectLst>
                  <a:glow rad="63500">
                    <a:schemeClr val="bg1">
                      <a:alpha val="90000"/>
                    </a:schemeClr>
                  </a:glow>
                </a:effectLst>
              </a:rPr>
              <a:t>DevOps</a:t>
            </a:r>
            <a:endParaRPr kumimoji="1" lang="ja-JP" altLang="en-US" sz="1050" b="1" dirty="0">
              <a:effectLst>
                <a:glow rad="63500">
                  <a:schemeClr val="bg1">
                    <a:alpha val="90000"/>
                  </a:schemeClr>
                </a:glow>
              </a:effectLst>
            </a:endParaRPr>
          </a:p>
        </p:txBody>
      </p:sp>
      <p:sp>
        <p:nvSpPr>
          <p:cNvPr id="66" name="円柱 65"/>
          <p:cNvSpPr/>
          <p:nvPr/>
        </p:nvSpPr>
        <p:spPr bwMode="auto">
          <a:xfrm>
            <a:off x="2841682" y="256142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449" y="2250084"/>
            <a:ext cx="390144" cy="390144"/>
          </a:xfrm>
          <a:prstGeom prst="rect">
            <a:avLst/>
          </a:prstGeom>
          <a:effectLst>
            <a:glow rad="38100">
              <a:schemeClr val="bg1">
                <a:alpha val="80000"/>
              </a:schemeClr>
            </a:glow>
          </a:effectLst>
        </p:spPr>
      </p:pic>
      <p:sp>
        <p:nvSpPr>
          <p:cNvPr id="77" name="テキスト ボックス 76"/>
          <p:cNvSpPr txBox="1"/>
          <p:nvPr/>
        </p:nvSpPr>
        <p:spPr>
          <a:xfrm>
            <a:off x="6324761" y="1822924"/>
            <a:ext cx="2038267" cy="338554"/>
          </a:xfrm>
          <a:prstGeom prst="rect">
            <a:avLst/>
          </a:prstGeom>
          <a:noFill/>
        </p:spPr>
        <p:txBody>
          <a:bodyPr wrap="square" rtlCol="0">
            <a:spAutoFit/>
          </a:bodyPr>
          <a:lstStyle/>
          <a:p>
            <a:r>
              <a:rPr kumimoji="1" lang="en-US" altLang="ja-JP" sz="1600" b="1" dirty="0" smtClean="0"/>
              <a:t>CI</a:t>
            </a:r>
            <a:r>
              <a:rPr kumimoji="1" lang="ja-JP" altLang="en-US" sz="1600" b="1" dirty="0" smtClean="0"/>
              <a:t>パイプライン</a:t>
            </a:r>
            <a:endParaRPr kumimoji="1" lang="ja-JP" altLang="en-US" sz="1600" b="1" dirty="0"/>
          </a:p>
        </p:txBody>
      </p:sp>
      <p:pic>
        <p:nvPicPr>
          <p:cNvPr id="78" name="図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6207" y="2993386"/>
            <a:ext cx="556725" cy="556725"/>
          </a:xfrm>
          <a:prstGeom prst="rect">
            <a:avLst/>
          </a:prstGeom>
        </p:spPr>
      </p:pic>
      <p:pic>
        <p:nvPicPr>
          <p:cNvPr id="79" name="図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5292" y="2988285"/>
            <a:ext cx="556725" cy="556725"/>
          </a:xfrm>
          <a:prstGeom prst="rect">
            <a:avLst/>
          </a:prstGeom>
        </p:spPr>
      </p:pic>
      <p:pic>
        <p:nvPicPr>
          <p:cNvPr id="80" name="図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8903" y="2621930"/>
            <a:ext cx="556725" cy="556725"/>
          </a:xfrm>
          <a:prstGeom prst="rect">
            <a:avLst/>
          </a:prstGeom>
        </p:spPr>
      </p:pic>
      <p:sp>
        <p:nvSpPr>
          <p:cNvPr id="81" name="テキスト ボックス 80"/>
          <p:cNvSpPr txBox="1"/>
          <p:nvPr/>
        </p:nvSpPr>
        <p:spPr>
          <a:xfrm>
            <a:off x="10020889" y="2986125"/>
            <a:ext cx="1395353" cy="261610"/>
          </a:xfrm>
          <a:prstGeom prst="rect">
            <a:avLst/>
          </a:prstGeom>
          <a:noFill/>
        </p:spPr>
        <p:txBody>
          <a:bodyPr wrap="square" rtlCol="0">
            <a:spAutoFit/>
          </a:bodyPr>
          <a:lstStyle/>
          <a:p>
            <a:r>
              <a:rPr lang="ja-JP" altLang="en-US" sz="105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05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6800" y="2223036"/>
            <a:ext cx="1116066" cy="263758"/>
          </a:xfrm>
          <a:prstGeom prst="rect">
            <a:avLst/>
          </a:prstGeom>
        </p:spPr>
      </p:pic>
      <p:sp>
        <p:nvSpPr>
          <p:cNvPr id="85" name="右矢印 84"/>
          <p:cNvSpPr/>
          <p:nvPr/>
        </p:nvSpPr>
        <p:spPr bwMode="auto">
          <a:xfrm>
            <a:off x="4054072" y="2745520"/>
            <a:ext cx="1138313" cy="311674"/>
          </a:xfrm>
          <a:prstGeom prst="rightArrow">
            <a:avLst>
              <a:gd name="adj1" fmla="val 50000"/>
              <a:gd name="adj2" fmla="val 88683"/>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6" name="Graphic 4">
            <a:extLst>
              <a:ext uri="{FF2B5EF4-FFF2-40B4-BE49-F238E27FC236}">
                <a16:creationId xmlns:a16="http://schemas.microsoft.com/office/drawing/2014/main" id="{D101F400-5DD5-4EFF-88C8-B56608031B6D}"/>
              </a:ext>
            </a:extLst>
          </p:cNvPr>
          <p:cNvPicPr>
            <a:picLocks noChangeAspect="1"/>
          </p:cNvPicPr>
          <p:nvPr/>
        </p:nvPicPr>
        <p:blipFill>
          <a:blip r:embed="rId6">
            <a:extLst>
              <a:ext uri="{96DAC541-7B7A-43D3-8B79-37D633B846F1}">
                <asvg:svgBlip xmlns:asvg="http://schemas.microsoft.com/office/drawing/2016/SVG/main" xmlns="" r:embed="rId8"/>
              </a:ext>
            </a:extLst>
          </a:blip>
          <a:stretch>
            <a:fillRect/>
          </a:stretch>
        </p:blipFill>
        <p:spPr>
          <a:xfrm>
            <a:off x="5381930" y="1954221"/>
            <a:ext cx="557704" cy="638461"/>
          </a:xfrm>
          <a:prstGeom prst="rect">
            <a:avLst/>
          </a:prstGeom>
          <a:effectLst>
            <a:glow rad="38100">
              <a:schemeClr val="bg1">
                <a:alpha val="80000"/>
              </a:schemeClr>
            </a:glow>
          </a:effectLst>
        </p:spPr>
      </p:pic>
      <p:sp>
        <p:nvSpPr>
          <p:cNvPr id="87" name="フローチャート: 書類 86"/>
          <p:cNvSpPr/>
          <p:nvPr/>
        </p:nvSpPr>
        <p:spPr bwMode="auto">
          <a:xfrm>
            <a:off x="2953973" y="2828587"/>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sp>
        <p:nvSpPr>
          <p:cNvPr id="103" name="テキスト ボックス 102"/>
          <p:cNvSpPr txBox="1"/>
          <p:nvPr/>
        </p:nvSpPr>
        <p:spPr>
          <a:xfrm>
            <a:off x="5324718" y="3859154"/>
            <a:ext cx="2085102" cy="338554"/>
          </a:xfrm>
          <a:prstGeom prst="rect">
            <a:avLst/>
          </a:prstGeom>
          <a:noFill/>
        </p:spPr>
        <p:txBody>
          <a:bodyPr wrap="square" rtlCol="0">
            <a:spAutoFit/>
          </a:bodyPr>
          <a:lstStyle/>
          <a:p>
            <a:r>
              <a:rPr kumimoji="1" lang="en-US" altLang="ja-JP" sz="1600" b="1" dirty="0" smtClean="0"/>
              <a:t>CD</a:t>
            </a:r>
            <a:r>
              <a:rPr kumimoji="1" lang="ja-JP" altLang="en-US" sz="1600" b="1" dirty="0" smtClean="0"/>
              <a:t>パイプライン</a:t>
            </a:r>
            <a:endParaRPr kumimoji="1" lang="ja-JP" altLang="en-US" sz="1600" b="1" dirty="0"/>
          </a:p>
        </p:txBody>
      </p:sp>
      <p:sp>
        <p:nvSpPr>
          <p:cNvPr id="114" name="テキスト ボックス 113"/>
          <p:cNvSpPr txBox="1"/>
          <p:nvPr/>
        </p:nvSpPr>
        <p:spPr>
          <a:xfrm>
            <a:off x="9864768" y="4117309"/>
            <a:ext cx="1327249" cy="276999"/>
          </a:xfrm>
          <a:prstGeom prst="rect">
            <a:avLst/>
          </a:prstGeom>
          <a:noFill/>
        </p:spPr>
        <p:txBody>
          <a:bodyPr wrap="square" rtlCol="0">
            <a:spAutoFit/>
          </a:bodyPr>
          <a:lstStyle/>
          <a:p>
            <a:r>
              <a:rPr lang="ja-JP" altLang="en-US" sz="1200" b="1" dirty="0">
                <a:solidFill>
                  <a:schemeClr val="accent5"/>
                </a:solidFill>
                <a:effectLst>
                  <a:glow rad="127000">
                    <a:schemeClr val="bg1"/>
                  </a:glow>
                </a:effectLst>
              </a:rPr>
              <a:t>実行</a:t>
            </a:r>
            <a:r>
              <a:rPr lang="ja-JP" altLang="en-US" sz="1200" b="1" dirty="0" smtClean="0">
                <a:solidFill>
                  <a:schemeClr val="accent5"/>
                </a:solidFill>
                <a:effectLst>
                  <a:glow rad="127000">
                    <a:schemeClr val="bg1"/>
                  </a:glow>
                </a:effectLst>
              </a:rPr>
              <a:t>環境</a:t>
            </a:r>
            <a:endParaRPr kumimoji="1" lang="en-US" altLang="ja-JP" sz="1200" b="1" dirty="0" smtClean="0">
              <a:solidFill>
                <a:schemeClr val="accent5"/>
              </a:solidFill>
              <a:effectLst>
                <a:glow rad="127000">
                  <a:schemeClr val="bg1"/>
                </a:glow>
              </a:effectLst>
            </a:endParaRPr>
          </a:p>
        </p:txBody>
      </p:sp>
      <p:sp>
        <p:nvSpPr>
          <p:cNvPr id="117" name="右矢印 116"/>
          <p:cNvSpPr/>
          <p:nvPr/>
        </p:nvSpPr>
        <p:spPr bwMode="auto">
          <a:xfrm rot="21079160">
            <a:off x="1189868" y="3017278"/>
            <a:ext cx="1689592" cy="280929"/>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9" name="曲折矢印 128"/>
          <p:cNvSpPr/>
          <p:nvPr/>
        </p:nvSpPr>
        <p:spPr bwMode="auto">
          <a:xfrm flipV="1">
            <a:off x="590927" y="3710390"/>
            <a:ext cx="2333045" cy="1738813"/>
          </a:xfrm>
          <a:prstGeom prst="bentArrow">
            <a:avLst>
              <a:gd name="adj1" fmla="val 9772"/>
              <a:gd name="adj2" fmla="val 11879"/>
              <a:gd name="adj3" fmla="val 18844"/>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5" name="右矢印 134"/>
          <p:cNvSpPr/>
          <p:nvPr/>
        </p:nvSpPr>
        <p:spPr bwMode="auto">
          <a:xfrm>
            <a:off x="450658" y="1865593"/>
            <a:ext cx="550297" cy="284880"/>
          </a:xfrm>
          <a:prstGeom prst="rightArrow">
            <a:avLst>
              <a:gd name="adj1" fmla="val 50000"/>
              <a:gd name="adj2" fmla="val 72316"/>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6" name="右矢印 135"/>
          <p:cNvSpPr/>
          <p:nvPr/>
        </p:nvSpPr>
        <p:spPr bwMode="auto">
          <a:xfrm>
            <a:off x="450657" y="2200027"/>
            <a:ext cx="550297" cy="284880"/>
          </a:xfrm>
          <a:prstGeom prst="rightArrow">
            <a:avLst>
              <a:gd name="adj1" fmla="val 50000"/>
              <a:gd name="adj2" fmla="val 7231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7" name="角丸四角形 136"/>
          <p:cNvSpPr/>
          <p:nvPr/>
        </p:nvSpPr>
        <p:spPr bwMode="auto">
          <a:xfrm>
            <a:off x="368188" y="1796702"/>
            <a:ext cx="1849868" cy="768202"/>
          </a:xfrm>
          <a:prstGeom prst="roundRect">
            <a:avLst>
              <a:gd name="adj" fmla="val 14499"/>
            </a:avLst>
          </a:prstGeom>
          <a:noFill/>
          <a:ln w="38100">
            <a:solidFill>
              <a:srgbClr val="0070C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8" name="テキスト ボックス 137"/>
          <p:cNvSpPr txBox="1"/>
          <p:nvPr/>
        </p:nvSpPr>
        <p:spPr>
          <a:xfrm>
            <a:off x="851465" y="1806790"/>
            <a:ext cx="1327249" cy="253916"/>
          </a:xfrm>
          <a:prstGeom prst="rect">
            <a:avLst/>
          </a:prstGeom>
          <a:noFill/>
        </p:spPr>
        <p:txBody>
          <a:bodyPr wrap="square" rtlCol="0">
            <a:spAutoFit/>
          </a:bodyPr>
          <a:lstStyle/>
          <a:p>
            <a:pPr algn="r"/>
            <a:r>
              <a:rPr lang="ja-JP" altLang="en-US" sz="1050" b="1" dirty="0">
                <a:solidFill>
                  <a:srgbClr val="0070C0"/>
                </a:solidFill>
                <a:effectLst>
                  <a:glow rad="127000">
                    <a:schemeClr val="bg1"/>
                  </a:glow>
                </a:effectLst>
              </a:rPr>
              <a:t>凡例</a:t>
            </a:r>
            <a:endParaRPr kumimoji="1" lang="en-US" altLang="ja-JP" sz="1050" b="1" dirty="0" smtClean="0">
              <a:solidFill>
                <a:srgbClr val="0070C0"/>
              </a:solidFill>
              <a:effectLst>
                <a:glow rad="127000">
                  <a:schemeClr val="bg1"/>
                </a:glow>
              </a:effectLst>
            </a:endParaRPr>
          </a:p>
        </p:txBody>
      </p:sp>
      <p:sp>
        <p:nvSpPr>
          <p:cNvPr id="139" name="テキスト ボックス 138"/>
          <p:cNvSpPr txBox="1"/>
          <p:nvPr/>
        </p:nvSpPr>
        <p:spPr>
          <a:xfrm>
            <a:off x="1049952" y="1846738"/>
            <a:ext cx="1191986"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CI</a:t>
            </a:r>
          </a:p>
          <a:p>
            <a:r>
              <a:rPr kumimoji="1" lang="ja-JP" altLang="en-US" sz="700" b="1" dirty="0" smtClean="0">
                <a:solidFill>
                  <a:srgbClr val="002060"/>
                </a:solidFill>
                <a:effectLst>
                  <a:glow rad="127000">
                    <a:schemeClr val="bg1"/>
                  </a:glow>
                </a:effectLst>
              </a:rPr>
              <a:t>継続的インテグレーション</a:t>
            </a:r>
            <a:endParaRPr kumimoji="1" lang="en-US" altLang="ja-JP" sz="700" b="1" dirty="0" smtClean="0">
              <a:solidFill>
                <a:srgbClr val="002060"/>
              </a:solidFill>
              <a:effectLst>
                <a:glow rad="127000">
                  <a:schemeClr val="bg1"/>
                </a:glow>
              </a:effectLst>
            </a:endParaRPr>
          </a:p>
        </p:txBody>
      </p:sp>
      <p:sp>
        <p:nvSpPr>
          <p:cNvPr id="140" name="テキスト ボックス 139"/>
          <p:cNvSpPr txBox="1"/>
          <p:nvPr/>
        </p:nvSpPr>
        <p:spPr>
          <a:xfrm>
            <a:off x="1042672" y="2171909"/>
            <a:ext cx="1199918"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CD</a:t>
            </a:r>
          </a:p>
          <a:p>
            <a:r>
              <a:rPr kumimoji="1" lang="ja-JP" altLang="en-US" sz="700" b="1" dirty="0" smtClean="0">
                <a:solidFill>
                  <a:srgbClr val="002060"/>
                </a:solidFill>
                <a:effectLst>
                  <a:glow rad="127000">
                    <a:schemeClr val="bg1"/>
                  </a:glow>
                </a:effectLst>
              </a:rPr>
              <a:t>継続的デリバリー</a:t>
            </a:r>
            <a:endParaRPr kumimoji="1" lang="en-US" altLang="ja-JP" sz="700" b="1" dirty="0" smtClean="0">
              <a:solidFill>
                <a:srgbClr val="002060"/>
              </a:solidFill>
              <a:effectLst>
                <a:glow rad="127000">
                  <a:schemeClr val="bg1"/>
                </a:glow>
              </a:effectLst>
            </a:endParaRPr>
          </a:p>
        </p:txBody>
      </p:sp>
      <p:sp>
        <p:nvSpPr>
          <p:cNvPr id="141" name="U ターン矢印 140"/>
          <p:cNvSpPr/>
          <p:nvPr/>
        </p:nvSpPr>
        <p:spPr bwMode="auto">
          <a:xfrm rot="2558886">
            <a:off x="9275753" y="3191597"/>
            <a:ext cx="297743" cy="2162541"/>
          </a:xfrm>
          <a:prstGeom prst="uturnArrow">
            <a:avLst>
              <a:gd name="adj1" fmla="val 26922"/>
              <a:gd name="adj2" fmla="val 25000"/>
              <a:gd name="adj3" fmla="val 49433"/>
              <a:gd name="adj4" fmla="val 43750"/>
              <a:gd name="adj5" fmla="val 88951"/>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143" name="図 1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9439" y="4263971"/>
            <a:ext cx="523007" cy="765781"/>
          </a:xfrm>
          <a:prstGeom prst="rect">
            <a:avLst/>
          </a:prstGeom>
          <a:effectLst>
            <a:glow rad="38100">
              <a:schemeClr val="bg1">
                <a:alpha val="80000"/>
              </a:schemeClr>
            </a:glow>
          </a:effectLst>
        </p:spPr>
      </p:pic>
      <p:sp>
        <p:nvSpPr>
          <p:cNvPr id="6" name="角丸四角形 5"/>
          <p:cNvSpPr/>
          <p:nvPr/>
        </p:nvSpPr>
        <p:spPr bwMode="auto">
          <a:xfrm>
            <a:off x="239350" y="1700808"/>
            <a:ext cx="11805903" cy="4464496"/>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4" name="正方形/長方形 103"/>
          <p:cNvSpPr/>
          <p:nvPr/>
        </p:nvSpPr>
        <p:spPr bwMode="auto">
          <a:xfrm>
            <a:off x="3069762" y="3264288"/>
            <a:ext cx="952172" cy="344168"/>
          </a:xfrm>
          <a:prstGeom prst="rect">
            <a:avLst/>
          </a:prstGeom>
          <a:solidFill>
            <a:schemeClr val="accent6">
              <a:lumMod val="10000"/>
              <a:lumOff val="9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000" b="1" dirty="0" err="1" smtClean="0">
                <a:latin typeface="+mn-ea"/>
              </a:rPr>
              <a:t>Webhook</a:t>
            </a:r>
            <a:endParaRPr lang="en-US" altLang="ja-JP" sz="1000" b="1" dirty="0" smtClean="0">
              <a:latin typeface="+mn-ea"/>
            </a:endParaRPr>
          </a:p>
          <a:p>
            <a:pPr algn="ctr"/>
            <a:r>
              <a:rPr lang="ja-JP" altLang="en-US" sz="1000" b="1" dirty="0" smtClean="0">
                <a:latin typeface="+mn-ea"/>
              </a:rPr>
              <a:t>設定</a:t>
            </a:r>
            <a:endParaRPr kumimoji="1" lang="ja-JP" altLang="en-US" sz="1000" b="1" dirty="0" smtClean="0">
              <a:latin typeface="+mn-ea"/>
            </a:endParaRPr>
          </a:p>
        </p:txBody>
      </p:sp>
      <p:sp>
        <p:nvSpPr>
          <p:cNvPr id="105" name="正方形/長方形 104"/>
          <p:cNvSpPr/>
          <p:nvPr/>
        </p:nvSpPr>
        <p:spPr bwMode="auto">
          <a:xfrm>
            <a:off x="5200389" y="2628629"/>
            <a:ext cx="962142"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smtClean="0">
                <a:latin typeface="+mn-ea"/>
              </a:rPr>
              <a:t>コード</a:t>
            </a:r>
            <a:r>
              <a:rPr kumimoji="1" lang="en-US" altLang="ja-JP" sz="900" b="1" dirty="0" smtClean="0">
                <a:latin typeface="+mn-ea"/>
              </a:rPr>
              <a:t>Clone</a:t>
            </a:r>
            <a:endParaRPr kumimoji="1" lang="ja-JP" altLang="en-US" sz="900" b="1" dirty="0" smtClean="0">
              <a:latin typeface="+mn-ea"/>
            </a:endParaRPr>
          </a:p>
        </p:txBody>
      </p:sp>
      <p:sp>
        <p:nvSpPr>
          <p:cNvPr id="107" name="正方形/長方形 106"/>
          <p:cNvSpPr/>
          <p:nvPr/>
        </p:nvSpPr>
        <p:spPr bwMode="auto">
          <a:xfrm>
            <a:off x="6983895"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ja-JP" altLang="en-US" sz="900" b="1" dirty="0" smtClean="0">
                <a:latin typeface="+mn-ea"/>
              </a:rPr>
              <a:t>ビルド</a:t>
            </a:r>
          </a:p>
        </p:txBody>
      </p:sp>
      <p:sp>
        <p:nvSpPr>
          <p:cNvPr id="112" name="正方形/長方形 111"/>
          <p:cNvSpPr/>
          <p:nvPr/>
        </p:nvSpPr>
        <p:spPr bwMode="auto">
          <a:xfrm>
            <a:off x="8525257"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en-US" altLang="ja-JP" sz="900" b="1" dirty="0" smtClean="0">
                <a:latin typeface="+mn-ea"/>
              </a:rPr>
              <a:t>Push</a:t>
            </a:r>
            <a:endParaRPr kumimoji="1" lang="ja-JP" altLang="en-US" sz="900" b="1" dirty="0" smtClean="0">
              <a:latin typeface="+mn-ea"/>
            </a:endParaRPr>
          </a:p>
        </p:txBody>
      </p:sp>
      <p:sp>
        <p:nvSpPr>
          <p:cNvPr id="115" name="正方形/長方形 114"/>
          <p:cNvSpPr/>
          <p:nvPr/>
        </p:nvSpPr>
        <p:spPr bwMode="auto">
          <a:xfrm>
            <a:off x="6213213"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静的解析</a:t>
            </a:r>
            <a:endParaRPr kumimoji="1" lang="ja-JP" altLang="en-US" sz="900" b="1" dirty="0" smtClean="0">
              <a:latin typeface="+mn-ea"/>
            </a:endParaRPr>
          </a:p>
        </p:txBody>
      </p:sp>
      <p:sp>
        <p:nvSpPr>
          <p:cNvPr id="119" name="正方形/長方形 118"/>
          <p:cNvSpPr/>
          <p:nvPr/>
        </p:nvSpPr>
        <p:spPr bwMode="auto">
          <a:xfrm>
            <a:off x="7754577"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a:latin typeface="+mn-ea"/>
              </a:rPr>
              <a:t>テスト</a:t>
            </a:r>
            <a:endParaRPr kumimoji="1" lang="ja-JP" altLang="en-US" sz="900" b="1" dirty="0" smtClean="0">
              <a:latin typeface="+mn-ea"/>
            </a:endParaRPr>
          </a:p>
        </p:txBody>
      </p:sp>
      <p:sp>
        <p:nvSpPr>
          <p:cNvPr id="120" name="テキスト ボックス 119"/>
          <p:cNvSpPr txBox="1"/>
          <p:nvPr/>
        </p:nvSpPr>
        <p:spPr>
          <a:xfrm>
            <a:off x="9720280" y="3842102"/>
            <a:ext cx="2151189"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環境ごとに設定</a:t>
            </a:r>
            <a:endParaRPr lang="en-US" altLang="ja-JP" sz="1050" b="1" dirty="0" smtClean="0">
              <a:solidFill>
                <a:schemeClr val="accent6"/>
              </a:solidFill>
              <a:effectLst>
                <a:glow rad="127000">
                  <a:schemeClr val="bg1"/>
                </a:glow>
              </a:effectLst>
            </a:endParaRPr>
          </a:p>
        </p:txBody>
      </p:sp>
      <p:sp>
        <p:nvSpPr>
          <p:cNvPr id="122" name="正方形/長方形 121"/>
          <p:cNvSpPr/>
          <p:nvPr/>
        </p:nvSpPr>
        <p:spPr bwMode="auto">
          <a:xfrm>
            <a:off x="8171480" y="5067822"/>
            <a:ext cx="994828"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1000" b="1" dirty="0" smtClean="0">
                <a:latin typeface="+mn-ea"/>
              </a:rPr>
              <a:t>デプロイ</a:t>
            </a:r>
          </a:p>
        </p:txBody>
      </p:sp>
      <p:sp>
        <p:nvSpPr>
          <p:cNvPr id="123" name="正方形/長方形 122"/>
          <p:cNvSpPr/>
          <p:nvPr/>
        </p:nvSpPr>
        <p:spPr bwMode="auto">
          <a:xfrm>
            <a:off x="7140729" y="5067243"/>
            <a:ext cx="994828"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000" b="1" dirty="0" smtClean="0">
                <a:latin typeface="+mn-ea"/>
              </a:rPr>
              <a:t>Manifest</a:t>
            </a:r>
          </a:p>
          <a:p>
            <a:pPr algn="ctr"/>
            <a:r>
              <a:rPr kumimoji="1" lang="ja-JP" altLang="en-US" sz="1000" b="1" dirty="0" smtClean="0">
                <a:latin typeface="+mn-ea"/>
              </a:rPr>
              <a:t>取得</a:t>
            </a:r>
          </a:p>
        </p:txBody>
      </p:sp>
      <p:sp>
        <p:nvSpPr>
          <p:cNvPr id="125" name="テキスト ボックス 124"/>
          <p:cNvSpPr txBox="1"/>
          <p:nvPr/>
        </p:nvSpPr>
        <p:spPr>
          <a:xfrm>
            <a:off x="9417672" y="1820225"/>
            <a:ext cx="2453797"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アプリケーションコードごとに設定</a:t>
            </a:r>
            <a:endParaRPr lang="en-US" altLang="ja-JP" sz="1050" b="1" dirty="0" smtClean="0">
              <a:solidFill>
                <a:schemeClr val="accent6"/>
              </a:solidFill>
              <a:effectLst>
                <a:glow rad="127000">
                  <a:schemeClr val="bg1"/>
                </a:glow>
              </a:effectLst>
            </a:endParaRPr>
          </a:p>
        </p:txBody>
      </p:sp>
      <p:sp>
        <p:nvSpPr>
          <p:cNvPr id="127" name="テキスト ボックス 126"/>
          <p:cNvSpPr txBox="1"/>
          <p:nvPr/>
        </p:nvSpPr>
        <p:spPr>
          <a:xfrm>
            <a:off x="1299710" y="3176557"/>
            <a:ext cx="1149674" cy="246221"/>
          </a:xfrm>
          <a:prstGeom prst="rect">
            <a:avLst/>
          </a:prstGeom>
          <a:noFill/>
        </p:spPr>
        <p:txBody>
          <a:bodyPr wrap="none" rtlCol="0">
            <a:spAutoFit/>
          </a:bodyPr>
          <a:lstStyle/>
          <a:p>
            <a:r>
              <a:rPr kumimoji="1" lang="en-US" altLang="ja-JP" sz="1000" b="1" dirty="0" err="1" smtClean="0">
                <a:effectLst>
                  <a:glow rad="127000">
                    <a:schemeClr val="bg1">
                      <a:alpha val="90000"/>
                    </a:schemeClr>
                  </a:glow>
                </a:effectLst>
              </a:rPr>
              <a:t>Commit&amp;Push</a:t>
            </a:r>
            <a:endParaRPr kumimoji="1" lang="ja-JP" altLang="en-US" sz="1000" b="1" dirty="0">
              <a:effectLst>
                <a:glow rad="127000">
                  <a:schemeClr val="bg1">
                    <a:alpha val="90000"/>
                  </a:schemeClr>
                </a:glow>
              </a:effectLst>
            </a:endParaRPr>
          </a:p>
        </p:txBody>
      </p:sp>
      <p:sp>
        <p:nvSpPr>
          <p:cNvPr id="144" name="テキスト ボックス 143"/>
          <p:cNvSpPr txBox="1"/>
          <p:nvPr/>
        </p:nvSpPr>
        <p:spPr>
          <a:xfrm>
            <a:off x="354208" y="4245884"/>
            <a:ext cx="630301" cy="246221"/>
          </a:xfrm>
          <a:prstGeom prst="rect">
            <a:avLst/>
          </a:prstGeom>
          <a:noFill/>
        </p:spPr>
        <p:txBody>
          <a:bodyPr wrap="none" rtlCol="0">
            <a:spAutoFit/>
          </a:bodyPr>
          <a:lstStyle/>
          <a:p>
            <a:r>
              <a:rPr lang="en-US" altLang="ja-JP" sz="1000" b="1" dirty="0" smtClean="0">
                <a:effectLst>
                  <a:glow rad="127000">
                    <a:schemeClr val="bg1">
                      <a:alpha val="90000"/>
                    </a:schemeClr>
                  </a:glow>
                </a:effectLst>
              </a:rPr>
              <a:t>CD</a:t>
            </a:r>
            <a:r>
              <a:rPr lang="ja-JP" altLang="en-US" sz="1000" b="1" dirty="0" smtClean="0">
                <a:effectLst>
                  <a:glow rad="127000">
                    <a:schemeClr val="bg1">
                      <a:alpha val="90000"/>
                    </a:schemeClr>
                  </a:glow>
                </a:effectLst>
              </a:rPr>
              <a:t>実行</a:t>
            </a:r>
            <a:endParaRPr kumimoji="1" lang="ja-JP" altLang="en-US" sz="1000" b="1" dirty="0">
              <a:effectLst>
                <a:glow rad="127000">
                  <a:schemeClr val="bg1">
                    <a:alpha val="90000"/>
                  </a:schemeClr>
                </a:glow>
              </a:effectLst>
            </a:endParaRPr>
          </a:p>
        </p:txBody>
      </p:sp>
      <p:sp>
        <p:nvSpPr>
          <p:cNvPr id="157" name="円柱 156"/>
          <p:cNvSpPr/>
          <p:nvPr/>
        </p:nvSpPr>
        <p:spPr bwMode="auto">
          <a:xfrm>
            <a:off x="1450343" y="4054189"/>
            <a:ext cx="1313990" cy="903032"/>
          </a:xfrm>
          <a:prstGeom prst="can">
            <a:avLst>
              <a:gd name="adj" fmla="val 16602"/>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フローチャート: 書類 157"/>
          <p:cNvSpPr/>
          <p:nvPr/>
        </p:nvSpPr>
        <p:spPr bwMode="auto">
          <a:xfrm>
            <a:off x="1597234" y="4255454"/>
            <a:ext cx="1027962" cy="315674"/>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800" b="1" dirty="0">
                <a:latin typeface="+mn-ea"/>
              </a:rPr>
              <a:t>Manifest</a:t>
            </a:r>
          </a:p>
          <a:p>
            <a:pPr algn="ctr"/>
            <a:r>
              <a:rPr lang="ja-JP" altLang="en-US" sz="800" b="1" dirty="0" smtClean="0">
                <a:latin typeface="+mn-ea"/>
              </a:rPr>
              <a:t>テンプレート</a:t>
            </a:r>
            <a:endParaRPr lang="ja-JP" altLang="en-US" sz="800" b="1" dirty="0">
              <a:latin typeface="+mn-ea"/>
            </a:endParaRPr>
          </a:p>
        </p:txBody>
      </p:sp>
      <p:sp>
        <p:nvSpPr>
          <p:cNvPr id="159" name="フローチャート: 内部記憶 158"/>
          <p:cNvSpPr/>
          <p:nvPr/>
        </p:nvSpPr>
        <p:spPr bwMode="auto">
          <a:xfrm>
            <a:off x="1591653" y="4591621"/>
            <a:ext cx="1023856" cy="285924"/>
          </a:xfrm>
          <a:prstGeom prst="flowChartInternalStorage">
            <a:avLst/>
          </a:prstGeom>
          <a:solidFill>
            <a:schemeClr val="bg1"/>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800" b="1" dirty="0">
                <a:latin typeface="+mn-ea"/>
              </a:rPr>
              <a:t>Manifest</a:t>
            </a:r>
          </a:p>
          <a:p>
            <a:pPr algn="ctr"/>
            <a:r>
              <a:rPr lang="ja-JP" altLang="en-US" sz="800" b="1" dirty="0" smtClean="0">
                <a:latin typeface="+mn-ea"/>
              </a:rPr>
              <a:t>パラメータ</a:t>
            </a:r>
            <a:endParaRPr lang="ja-JP" altLang="en-US" sz="800" b="1" dirty="0">
              <a:latin typeface="+mn-ea"/>
            </a:endParaRPr>
          </a:p>
        </p:txBody>
      </p:sp>
      <p:pic>
        <p:nvPicPr>
          <p:cNvPr id="168" name="Picture 16" descr="ファイル:Exastro-ITA-logo1-rgb.png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5600" y="3995955"/>
            <a:ext cx="1492923" cy="372610"/>
          </a:xfrm>
          <a:prstGeom prst="rect">
            <a:avLst/>
          </a:prstGeom>
          <a:noFill/>
          <a:effectLst>
            <a:glow rad="25400">
              <a:schemeClr val="bg1">
                <a:alpha val="80000"/>
              </a:schemeClr>
            </a:glow>
          </a:effectLst>
          <a:extLst>
            <a:ext uri="{909E8E84-426E-40DD-AFC4-6F175D3DCCD1}">
              <a14:hiddenFill xmlns:a14="http://schemas.microsoft.com/office/drawing/2010/main">
                <a:solidFill>
                  <a:srgbClr val="FFFFFF"/>
                </a:solidFill>
              </a14:hiddenFill>
            </a:ext>
          </a:extLst>
        </p:spPr>
      </p:pic>
      <p:sp>
        <p:nvSpPr>
          <p:cNvPr id="171" name="円柱 170"/>
          <p:cNvSpPr/>
          <p:nvPr/>
        </p:nvSpPr>
        <p:spPr bwMode="auto">
          <a:xfrm>
            <a:off x="5657144" y="4361382"/>
            <a:ext cx="1089988" cy="685208"/>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72" name="図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756" y="4188483"/>
            <a:ext cx="387258" cy="387258"/>
          </a:xfrm>
          <a:prstGeom prst="rect">
            <a:avLst/>
          </a:prstGeom>
          <a:effectLst>
            <a:glow rad="38100">
              <a:schemeClr val="bg1">
                <a:alpha val="80000"/>
              </a:schemeClr>
            </a:glow>
          </a:effectLst>
        </p:spPr>
      </p:pic>
      <p:sp>
        <p:nvSpPr>
          <p:cNvPr id="173" name="フローチャート: 書類 172"/>
          <p:cNvSpPr/>
          <p:nvPr/>
        </p:nvSpPr>
        <p:spPr bwMode="auto">
          <a:xfrm>
            <a:off x="5726849" y="4605282"/>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endParaRPr lang="ja-JP" altLang="en-US" sz="900" b="1" dirty="0">
              <a:latin typeface="+mn-ea"/>
            </a:endParaRPr>
          </a:p>
        </p:txBody>
      </p:sp>
      <p:sp>
        <p:nvSpPr>
          <p:cNvPr id="118" name="右矢印 117"/>
          <p:cNvSpPr/>
          <p:nvPr/>
        </p:nvSpPr>
        <p:spPr bwMode="auto">
          <a:xfrm rot="3083637">
            <a:off x="884303" y="3907794"/>
            <a:ext cx="853540" cy="317846"/>
          </a:xfrm>
          <a:prstGeom prst="rightArrow">
            <a:avLst>
              <a:gd name="adj1" fmla="val 50000"/>
              <a:gd name="adj2" fmla="val 88503"/>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2" name="テキスト ボックス 131"/>
          <p:cNvSpPr txBox="1"/>
          <p:nvPr/>
        </p:nvSpPr>
        <p:spPr>
          <a:xfrm>
            <a:off x="874801" y="3792107"/>
            <a:ext cx="774571" cy="246221"/>
          </a:xfrm>
          <a:prstGeom prst="rect">
            <a:avLst/>
          </a:prstGeom>
          <a:noFill/>
        </p:spPr>
        <p:txBody>
          <a:bodyPr wrap="none" rtlCol="0">
            <a:spAutoFit/>
          </a:bodyPr>
          <a:lstStyle/>
          <a:p>
            <a:r>
              <a:rPr lang="ja-JP" altLang="en-US" sz="1000" b="1" dirty="0" smtClean="0">
                <a:effectLst>
                  <a:glow rad="127000">
                    <a:schemeClr val="bg1">
                      <a:alpha val="90000"/>
                    </a:schemeClr>
                  </a:glow>
                </a:effectLst>
              </a:rPr>
              <a:t>登録</a:t>
            </a:r>
            <a:r>
              <a:rPr lang="en-US" altLang="ja-JP" sz="1000" b="1" dirty="0" smtClean="0">
                <a:effectLst>
                  <a:glow rad="127000">
                    <a:schemeClr val="bg1">
                      <a:alpha val="90000"/>
                    </a:schemeClr>
                  </a:glow>
                </a:effectLst>
              </a:rPr>
              <a:t>/</a:t>
            </a:r>
            <a:r>
              <a:rPr lang="ja-JP" altLang="en-US" sz="1000" b="1" dirty="0" smtClean="0">
                <a:effectLst>
                  <a:glow rad="127000">
                    <a:schemeClr val="bg1">
                      <a:alpha val="90000"/>
                    </a:schemeClr>
                  </a:glow>
                </a:effectLst>
              </a:rPr>
              <a:t>更新</a:t>
            </a:r>
            <a:endParaRPr lang="en-US" altLang="ja-JP" sz="1000" b="1" dirty="0">
              <a:effectLst>
                <a:glow rad="127000">
                  <a:schemeClr val="bg1">
                    <a:alpha val="90000"/>
                  </a:schemeClr>
                </a:glow>
              </a:effectLst>
            </a:endParaRPr>
          </a:p>
        </p:txBody>
      </p:sp>
      <p:sp>
        <p:nvSpPr>
          <p:cNvPr id="67" name="右矢印 66"/>
          <p:cNvSpPr/>
          <p:nvPr/>
        </p:nvSpPr>
        <p:spPr bwMode="auto">
          <a:xfrm>
            <a:off x="9325344" y="2745520"/>
            <a:ext cx="928361" cy="336396"/>
          </a:xfrm>
          <a:prstGeom prst="rightArrow">
            <a:avLst>
              <a:gd name="adj1" fmla="val 50000"/>
              <a:gd name="adj2" fmla="val 82675"/>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a:off x="9301753" y="4893247"/>
            <a:ext cx="978868" cy="347811"/>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5" name="正方形/長方形 214"/>
          <p:cNvSpPr/>
          <p:nvPr/>
        </p:nvSpPr>
        <p:spPr bwMode="auto">
          <a:xfrm>
            <a:off x="3739671" y="5085918"/>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900" b="1" dirty="0" smtClean="0">
                <a:latin typeface="+mn-ea"/>
              </a:rPr>
              <a:t>Manifest</a:t>
            </a:r>
          </a:p>
          <a:p>
            <a:pPr algn="ctr"/>
            <a:r>
              <a:rPr kumimoji="1" lang="en-US" altLang="ja-JP" sz="900" b="1" dirty="0" smtClean="0">
                <a:latin typeface="+mn-ea"/>
              </a:rPr>
              <a:t>Push</a:t>
            </a:r>
            <a:endParaRPr kumimoji="1" lang="ja-JP" altLang="en-US" sz="900" b="1" dirty="0" smtClean="0">
              <a:latin typeface="+mn-ea"/>
            </a:endParaRPr>
          </a:p>
        </p:txBody>
      </p:sp>
      <p:sp>
        <p:nvSpPr>
          <p:cNvPr id="216" name="正方形/長方形 215"/>
          <p:cNvSpPr/>
          <p:nvPr/>
        </p:nvSpPr>
        <p:spPr bwMode="auto">
          <a:xfrm>
            <a:off x="2986814" y="5087368"/>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smtClean="0">
                <a:effectLst/>
              </a:rPr>
              <a:t>Manifest</a:t>
            </a:r>
          </a:p>
          <a:p>
            <a:pPr algn="ctr"/>
            <a:r>
              <a:rPr lang="ja-JP" altLang="en-US" sz="900" b="1" dirty="0">
                <a:effectLst/>
              </a:rPr>
              <a:t>パラメータ</a:t>
            </a:r>
            <a:endParaRPr lang="en-US" altLang="ja-JP" sz="900" b="1" dirty="0" smtClean="0">
              <a:effectLst/>
            </a:endParaRPr>
          </a:p>
          <a:p>
            <a:pPr algn="ctr"/>
            <a:r>
              <a:rPr lang="ja-JP" altLang="en-US" sz="900" b="1" dirty="0" smtClean="0">
                <a:effectLst/>
              </a:rPr>
              <a:t>変数埋込</a:t>
            </a:r>
            <a:endParaRPr lang="ja-JP" altLang="en-US" sz="900" b="1" dirty="0">
              <a:effectLst/>
            </a:endParaRPr>
          </a:p>
        </p:txBody>
      </p:sp>
      <p:sp>
        <p:nvSpPr>
          <p:cNvPr id="165" name="U ターン矢印 164"/>
          <p:cNvSpPr/>
          <p:nvPr/>
        </p:nvSpPr>
        <p:spPr bwMode="auto">
          <a:xfrm rot="18210136" flipH="1">
            <a:off x="2801620" y="4507415"/>
            <a:ext cx="289326" cy="733197"/>
          </a:xfrm>
          <a:prstGeom prst="uturnArrow">
            <a:avLst>
              <a:gd name="adj1" fmla="val 28101"/>
              <a:gd name="adj2" fmla="val 25000"/>
              <a:gd name="adj3" fmla="val 51469"/>
              <a:gd name="adj4" fmla="val 55477"/>
              <a:gd name="adj5" fmla="val 7978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17" name="正方形/長方形 216"/>
          <p:cNvSpPr/>
          <p:nvPr/>
        </p:nvSpPr>
        <p:spPr bwMode="auto">
          <a:xfrm>
            <a:off x="4492528" y="5090060"/>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p>
          <a:p>
            <a:pPr algn="ctr"/>
            <a:r>
              <a:rPr lang="ja-JP" altLang="en-US" sz="900" b="1" dirty="0" smtClean="0">
                <a:latin typeface="+mn-ea"/>
              </a:rPr>
              <a:t>変更</a:t>
            </a:r>
            <a:r>
              <a:rPr lang="ja-JP" altLang="en-US" sz="900" b="1" dirty="0">
                <a:latin typeface="+mn-ea"/>
              </a:rPr>
              <a:t>通知</a:t>
            </a:r>
            <a:endParaRPr kumimoji="1" lang="ja-JP" altLang="en-US" sz="900" b="1" dirty="0" smtClean="0">
              <a:latin typeface="+mn-ea"/>
            </a:endParaRPr>
          </a:p>
        </p:txBody>
      </p:sp>
      <p:sp>
        <p:nvSpPr>
          <p:cNvPr id="218" name="U ターン矢印 217"/>
          <p:cNvSpPr/>
          <p:nvPr/>
        </p:nvSpPr>
        <p:spPr bwMode="auto">
          <a:xfrm rot="18210136" flipH="1">
            <a:off x="6821870" y="4648927"/>
            <a:ext cx="276190" cy="552840"/>
          </a:xfrm>
          <a:prstGeom prst="uturnArrow">
            <a:avLst>
              <a:gd name="adj1" fmla="val 28101"/>
              <a:gd name="adj2" fmla="val 25000"/>
              <a:gd name="adj3" fmla="val 51469"/>
              <a:gd name="adj4" fmla="val 55477"/>
              <a:gd name="adj5" fmla="val 7978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19" name="右矢印 218"/>
          <p:cNvSpPr/>
          <p:nvPr/>
        </p:nvSpPr>
        <p:spPr bwMode="auto">
          <a:xfrm>
            <a:off x="5303554" y="5136885"/>
            <a:ext cx="1792779" cy="347811"/>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1" name="曲折矢印 220"/>
          <p:cNvSpPr/>
          <p:nvPr/>
        </p:nvSpPr>
        <p:spPr bwMode="auto">
          <a:xfrm>
            <a:off x="4021935" y="4643259"/>
            <a:ext cx="1704122" cy="428013"/>
          </a:xfrm>
          <a:prstGeom prst="bentArrow">
            <a:avLst>
              <a:gd name="adj1" fmla="val 18350"/>
              <a:gd name="adj2" fmla="val 23549"/>
              <a:gd name="adj3" fmla="val 50000"/>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681434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ブラウザより以下の</a:t>
            </a:r>
            <a:r>
              <a:rPr lang="en-US" altLang="ja-JP" dirty="0"/>
              <a:t>URL</a:t>
            </a:r>
            <a:r>
              <a:rPr lang="ja-JP" altLang="en-US" dirty="0"/>
              <a:t>で接続します。</a:t>
            </a:r>
            <a:endParaRPr lang="ja-JP" altLang="en-US" dirty="0" smtClean="0"/>
          </a:p>
          <a:p>
            <a:pPr marL="288000" lvl="2" indent="0">
              <a:buNone/>
            </a:pPr>
            <a:r>
              <a:rPr lang="en-US" altLang="ja-JP" sz="2000" b="1" dirty="0" smtClean="0"/>
              <a:t>https://[</a:t>
            </a:r>
            <a:r>
              <a:rPr lang="ja-JP" altLang="en-US" sz="2000" b="1" dirty="0" smtClean="0"/>
              <a:t>インストール先の</a:t>
            </a:r>
            <a:r>
              <a:rPr lang="en-US" altLang="ja-JP" sz="2000" b="1" dirty="0" smtClean="0"/>
              <a:t>IP</a:t>
            </a:r>
            <a:r>
              <a:rPr lang="ja-JP" altLang="en-US" sz="2000" b="1" dirty="0" smtClean="0"/>
              <a:t>アドレスまたはホスト名</a:t>
            </a:r>
            <a:r>
              <a:rPr lang="en-US" altLang="ja-JP" sz="2000" b="1" dirty="0" smtClean="0"/>
              <a:t>]:30443/workspace.html</a:t>
            </a:r>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3.4</a:t>
            </a:r>
            <a:r>
              <a:rPr lang="ja-JP" altLang="en-US" b="1" dirty="0" smtClean="0"/>
              <a:t> </a:t>
            </a:r>
            <a:r>
              <a:rPr lang="en-US" altLang="ja-JP" b="1" dirty="0" smtClean="0"/>
              <a:t>EPOCH</a:t>
            </a:r>
            <a:r>
              <a:rPr lang="ja-JP" altLang="en-US" b="1" dirty="0" smtClean="0"/>
              <a:t>起動</a:t>
            </a:r>
            <a:endParaRPr kumimoji="1" lang="ja-JP" altLang="en-US" b="1" dirty="0"/>
          </a:p>
        </p:txBody>
      </p:sp>
      <p:pic>
        <p:nvPicPr>
          <p:cNvPr id="7" name="図 6"/>
          <p:cNvPicPr>
            <a:picLocks noChangeAspect="1"/>
          </p:cNvPicPr>
          <p:nvPr/>
        </p:nvPicPr>
        <p:blipFill>
          <a:blip r:embed="rId2"/>
          <a:stretch>
            <a:fillRect/>
          </a:stretch>
        </p:blipFill>
        <p:spPr>
          <a:xfrm>
            <a:off x="1698308" y="1646626"/>
            <a:ext cx="8795385" cy="4366260"/>
          </a:xfrm>
          <a:prstGeom prst="rect">
            <a:avLst/>
          </a:prstGeom>
          <a:ln>
            <a:solidFill>
              <a:srgbClr val="000000"/>
            </a:solidFill>
          </a:ln>
        </p:spPr>
      </p:pic>
      <p:sp>
        <p:nvSpPr>
          <p:cNvPr id="2" name="テキスト ボックス 1"/>
          <p:cNvSpPr txBox="1"/>
          <p:nvPr/>
        </p:nvSpPr>
        <p:spPr>
          <a:xfrm>
            <a:off x="3431704" y="5366468"/>
            <a:ext cx="5904656"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続いて必要な情報を入力して</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ワークスペースを作成してみましょう！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4" name="二等辺三角形 3"/>
          <p:cNvSpPr/>
          <p:nvPr/>
        </p:nvSpPr>
        <p:spPr bwMode="auto">
          <a:xfrm flipV="1">
            <a:off x="5925379" y="6074043"/>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59855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ワークスペース</a:t>
            </a:r>
            <a:r>
              <a:rPr lang="ja-JP" altLang="en-US" dirty="0" smtClean="0"/>
              <a:t>基本情報</a:t>
            </a:r>
            <a:endParaRPr lang="ja-JP" altLang="en-US" dirty="0"/>
          </a:p>
          <a:p>
            <a:pPr marL="180000" lvl="1" indent="0">
              <a:buNone/>
            </a:pPr>
            <a:r>
              <a:rPr lang="ja-JP" altLang="en-US" dirty="0" smtClean="0"/>
              <a:t>ワークスペース名を入力します。</a:t>
            </a:r>
            <a:endParaRPr lang="en-US" altLang="ja-JP" dirty="0" smtClean="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(1/7</a:t>
            </a:r>
            <a:r>
              <a:rPr lang="en-US" altLang="ja-JP" b="1" dirty="0"/>
              <a:t>)</a:t>
            </a:r>
            <a:endParaRPr kumimoji="1" lang="ja-JP" altLang="en-US" dirty="0"/>
          </a:p>
        </p:txBody>
      </p:sp>
      <p:graphicFrame>
        <p:nvGraphicFramePr>
          <p:cNvPr id="2" name="表 1"/>
          <p:cNvGraphicFramePr>
            <a:graphicFrameLocks noGrp="1"/>
          </p:cNvGraphicFramePr>
          <p:nvPr>
            <p:extLst/>
          </p:nvPr>
        </p:nvGraphicFramePr>
        <p:xfrm>
          <a:off x="576688" y="4594088"/>
          <a:ext cx="10954610" cy="1112520"/>
        </p:xfrm>
        <a:graphic>
          <a:graphicData uri="http://schemas.openxmlformats.org/drawingml/2006/table">
            <a:tbl>
              <a:tblPr firstRow="1" bandCol="1">
                <a:tableStyleId>{93296810-A885-4BE3-A3E7-6D5BEEA58F35}</a:tableStyleId>
              </a:tblPr>
              <a:tblGrid>
                <a:gridCol w="2169635">
                  <a:extLst>
                    <a:ext uri="{9D8B030D-6E8A-4147-A177-3AD203B41FA5}">
                      <a16:colId xmlns:a16="http://schemas.microsoft.com/office/drawing/2014/main" val="1081318694"/>
                    </a:ext>
                  </a:extLst>
                </a:gridCol>
                <a:gridCol w="4307968">
                  <a:extLst>
                    <a:ext uri="{9D8B030D-6E8A-4147-A177-3AD203B41FA5}">
                      <a16:colId xmlns:a16="http://schemas.microsoft.com/office/drawing/2014/main" val="1720054621"/>
                    </a:ext>
                  </a:extLst>
                </a:gridCol>
                <a:gridCol w="447700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kumimoji="1" lang="ja-JP" altLang="en-US" sz="1400" dirty="0" smtClean="0"/>
                        <a:t>ワークスペース名</a:t>
                      </a:r>
                      <a:endParaRPr kumimoji="1" lang="ja-JP" altLang="en-US" sz="1400" dirty="0"/>
                    </a:p>
                  </a:txBody>
                  <a:tcPr/>
                </a:tc>
                <a:tc>
                  <a:txBody>
                    <a:bodyPr/>
                    <a:lstStyle/>
                    <a:p>
                      <a:r>
                        <a:rPr kumimoji="1" lang="en-US" altLang="ja-JP" sz="1400" dirty="0" smtClean="0"/>
                        <a:t>EPOCH</a:t>
                      </a:r>
                      <a:r>
                        <a:rPr kumimoji="1" lang="ja-JP" altLang="en-US" sz="1400" dirty="0" smtClean="0"/>
                        <a:t>クイックスタート</a:t>
                      </a:r>
                      <a:endParaRPr kumimoji="1" lang="ja-JP" altLang="en-US" sz="1400" dirty="0"/>
                    </a:p>
                  </a:txBody>
                  <a:tcPr/>
                </a:tc>
                <a:tc>
                  <a:txBody>
                    <a:bodyPr/>
                    <a:lstStyle/>
                    <a:p>
                      <a:r>
                        <a:rPr kumimoji="1" lang="ja-JP" altLang="en-US" sz="1400" dirty="0" smtClean="0"/>
                        <a:t>作成するワークスペース名</a:t>
                      </a:r>
                      <a:endParaRPr kumimoji="1" lang="ja-JP" altLang="en-US" sz="1400" dirty="0"/>
                    </a:p>
                  </a:txBody>
                  <a:tcPr/>
                </a:tc>
                <a:extLst>
                  <a:ext uri="{0D108BD9-81ED-4DB2-BD59-A6C34878D82A}">
                    <a16:rowId xmlns:a16="http://schemas.microsoft.com/office/drawing/2014/main" val="907599741"/>
                  </a:ext>
                </a:extLst>
              </a:tr>
              <a:tr h="370840">
                <a:tc>
                  <a:txBody>
                    <a:bodyPr/>
                    <a:lstStyle/>
                    <a:p>
                      <a:r>
                        <a:rPr kumimoji="1" lang="ja-JP" altLang="en-US" sz="1400" dirty="0" smtClean="0"/>
                        <a:t>備考</a:t>
                      </a:r>
                      <a:endParaRPr kumimoji="1" lang="ja-JP" altLang="en-US" sz="1400" dirty="0"/>
                    </a:p>
                  </a:txBody>
                  <a:tcPr/>
                </a:tc>
                <a:tc>
                  <a:txBody>
                    <a:bodyPr/>
                    <a:lstStyle/>
                    <a:p>
                      <a:r>
                        <a:rPr kumimoji="1" lang="ja-JP" altLang="en-US" sz="1400" dirty="0" smtClean="0"/>
                        <a:t>なし</a:t>
                      </a:r>
                      <a:endParaRPr kumimoji="1" lang="ja-JP" altLang="en-US" sz="1400" dirty="0"/>
                    </a:p>
                  </a:txBody>
                  <a:tcPr/>
                </a:tc>
                <a:tc>
                  <a:txBody>
                    <a:bodyPr/>
                    <a:lstStyle/>
                    <a:p>
                      <a:r>
                        <a:rPr kumimoji="1" lang="ja-JP" altLang="en-US" sz="1400" dirty="0" smtClean="0"/>
                        <a:t>作成するワークスペースの説明や備考</a:t>
                      </a:r>
                      <a:endParaRPr kumimoji="1" lang="ja-JP" altLang="en-US" sz="1400" dirty="0"/>
                    </a:p>
                  </a:txBody>
                  <a:tcPr/>
                </a:tc>
                <a:extLst>
                  <a:ext uri="{0D108BD9-81ED-4DB2-BD59-A6C34878D82A}">
                    <a16:rowId xmlns:a16="http://schemas.microsoft.com/office/drawing/2014/main" val="2644828422"/>
                  </a:ext>
                </a:extLst>
              </a:tr>
            </a:tbl>
          </a:graphicData>
        </a:graphic>
      </p:graphicFrame>
      <p:grpSp>
        <p:nvGrpSpPr>
          <p:cNvPr id="4" name="グループ化 3"/>
          <p:cNvGrpSpPr/>
          <p:nvPr/>
        </p:nvGrpSpPr>
        <p:grpSpPr>
          <a:xfrm>
            <a:off x="576688" y="1548000"/>
            <a:ext cx="4500000" cy="2239479"/>
            <a:chOff x="651632" y="1623328"/>
            <a:chExt cx="4511200" cy="2239479"/>
          </a:xfrm>
        </p:grpSpPr>
        <p:pic>
          <p:nvPicPr>
            <p:cNvPr id="15" name="図 14"/>
            <p:cNvPicPr>
              <a:picLocks noChangeAspect="1"/>
            </p:cNvPicPr>
            <p:nvPr/>
          </p:nvPicPr>
          <p:blipFill>
            <a:blip r:embed="rId3"/>
            <a:stretch>
              <a:fillRect/>
            </a:stretch>
          </p:blipFill>
          <p:spPr>
            <a:xfrm>
              <a:off x="651632" y="1623328"/>
              <a:ext cx="4511200" cy="2239478"/>
            </a:xfrm>
            <a:prstGeom prst="rect">
              <a:avLst/>
            </a:prstGeom>
            <a:ln>
              <a:solidFill>
                <a:srgbClr val="000000"/>
              </a:solidFill>
            </a:ln>
          </p:spPr>
        </p:pic>
        <p:sp>
          <p:nvSpPr>
            <p:cNvPr id="16" name="フリーフォーム 15"/>
            <p:cNvSpPr/>
            <p:nvPr/>
          </p:nvSpPr>
          <p:spPr bwMode="auto">
            <a:xfrm>
              <a:off x="651632" y="1623329"/>
              <a:ext cx="4511200" cy="2239478"/>
            </a:xfrm>
            <a:custGeom>
              <a:avLst/>
              <a:gdLst>
                <a:gd name="connsiteX0" fmla="*/ 7880016 w 9486866"/>
                <a:gd name="connsiteY0" fmla="*/ 1752907 h 4864120"/>
                <a:gd name="connsiteX1" fmla="*/ 3696158 w 9486866"/>
                <a:gd name="connsiteY1" fmla="*/ 1765289 h 4864120"/>
                <a:gd name="connsiteX2" fmla="*/ 3691396 w 9486866"/>
                <a:gd name="connsiteY2" fmla="*/ 2396686 h 4864120"/>
                <a:gd name="connsiteX3" fmla="*/ 7890970 w 9486866"/>
                <a:gd name="connsiteY3" fmla="*/ 2399544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0" fmla="*/ 7880016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94194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94194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06217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06217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866" h="4864120">
                  <a:moveTo>
                    <a:pt x="2906217" y="498219"/>
                  </a:moveTo>
                  <a:lnTo>
                    <a:pt x="1491218" y="470889"/>
                  </a:lnTo>
                  <a:cubicBezTo>
                    <a:pt x="1489631" y="855980"/>
                    <a:pt x="1502393" y="461465"/>
                    <a:pt x="1500806" y="846556"/>
                  </a:cubicBezTo>
                  <a:lnTo>
                    <a:pt x="2905292" y="869049"/>
                  </a:lnTo>
                  <a:cubicBezTo>
                    <a:pt x="2903704" y="652233"/>
                    <a:pt x="2907805" y="715035"/>
                    <a:pt x="2906217" y="498219"/>
                  </a:cubicBezTo>
                  <a:close/>
                  <a:moveTo>
                    <a:pt x="0" y="0"/>
                  </a:moveTo>
                  <a:lnTo>
                    <a:pt x="9486866" y="0"/>
                  </a:lnTo>
                  <a:lnTo>
                    <a:pt x="9486866" y="936155"/>
                  </a:lnTo>
                  <a:lnTo>
                    <a:pt x="9486866" y="4864120"/>
                  </a:lnTo>
                  <a:lnTo>
                    <a:pt x="0" y="4864120"/>
                  </a:lnTo>
                  <a:lnTo>
                    <a:pt x="0" y="936155"/>
                  </a:lnTo>
                  <a:lnTo>
                    <a:pt x="0" y="0"/>
                  </a:lnTo>
                  <a:close/>
                </a:path>
              </a:pathLst>
            </a:custGeom>
            <a:solidFill>
              <a:srgbClr val="000000">
                <a:alpha val="50196"/>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 name="角丸四角形 16"/>
          <p:cNvSpPr/>
          <p:nvPr/>
        </p:nvSpPr>
        <p:spPr bwMode="auto">
          <a:xfrm>
            <a:off x="1296000" y="1728000"/>
            <a:ext cx="230234" cy="2621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17" idx="3"/>
          </p:cNvCxnSpPr>
          <p:nvPr/>
        </p:nvCxnSpPr>
        <p:spPr bwMode="auto">
          <a:xfrm flipV="1">
            <a:off x="1526234" y="1844824"/>
            <a:ext cx="4209726" cy="1426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5" name="図 4"/>
          <p:cNvPicPr>
            <a:picLocks noChangeAspect="1"/>
          </p:cNvPicPr>
          <p:nvPr/>
        </p:nvPicPr>
        <p:blipFill>
          <a:blip r:embed="rId4"/>
          <a:stretch>
            <a:fillRect/>
          </a:stretch>
        </p:blipFill>
        <p:spPr>
          <a:xfrm>
            <a:off x="5735960" y="1460125"/>
            <a:ext cx="5256584" cy="2976987"/>
          </a:xfrm>
          <a:prstGeom prst="rect">
            <a:avLst/>
          </a:prstGeom>
        </p:spPr>
      </p:pic>
      <p:sp>
        <p:nvSpPr>
          <p:cNvPr id="11" name="角丸四角形 10"/>
          <p:cNvSpPr/>
          <p:nvPr/>
        </p:nvSpPr>
        <p:spPr bwMode="auto">
          <a:xfrm>
            <a:off x="5871990" y="4142342"/>
            <a:ext cx="583893" cy="242371"/>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6528048" y="3609959"/>
            <a:ext cx="2160240" cy="355037"/>
          </a:xfrm>
          <a:prstGeom prst="wedgeRoundRectCallout">
            <a:avLst>
              <a:gd name="adj1" fmla="val -56572"/>
              <a:gd name="adj2" fmla="val 9005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2856480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419355" y="53060"/>
            <a:ext cx="4730906" cy="1792379"/>
          </a:xfrm>
          <a:prstGeom prst="rect">
            <a:avLst/>
          </a:prstGeom>
          <a:solidFill>
            <a:schemeClr val="bg1"/>
          </a:solidFill>
        </p:spPr>
      </p:pic>
      <p:grpSp>
        <p:nvGrpSpPr>
          <p:cNvPr id="15" name="グループ化 14"/>
          <p:cNvGrpSpPr/>
          <p:nvPr/>
        </p:nvGrpSpPr>
        <p:grpSpPr>
          <a:xfrm>
            <a:off x="576000" y="1548000"/>
            <a:ext cx="4500000" cy="2239478"/>
            <a:chOff x="695400" y="1556791"/>
            <a:chExt cx="4500000" cy="2239478"/>
          </a:xfrm>
        </p:grpSpPr>
        <p:pic>
          <p:nvPicPr>
            <p:cNvPr id="16" name="図 15"/>
            <p:cNvPicPr>
              <a:picLocks noChangeAspect="1"/>
            </p:cNvPicPr>
            <p:nvPr/>
          </p:nvPicPr>
          <p:blipFill>
            <a:blip r:embed="rId3"/>
            <a:stretch>
              <a:fillRect/>
            </a:stretch>
          </p:blipFill>
          <p:spPr>
            <a:xfrm>
              <a:off x="695400" y="1556791"/>
              <a:ext cx="4500000" cy="2239478"/>
            </a:xfrm>
            <a:prstGeom prst="rect">
              <a:avLst/>
            </a:prstGeom>
            <a:ln>
              <a:solidFill>
                <a:srgbClr val="000000"/>
              </a:solidFill>
            </a:ln>
          </p:spPr>
        </p:pic>
        <p:sp>
          <p:nvSpPr>
            <p:cNvPr id="17" name="フリーフォーム 16"/>
            <p:cNvSpPr/>
            <p:nvPr/>
          </p:nvSpPr>
          <p:spPr bwMode="auto">
            <a:xfrm>
              <a:off x="695400" y="1556791"/>
              <a:ext cx="4500000" cy="2239478"/>
            </a:xfrm>
            <a:custGeom>
              <a:avLst/>
              <a:gdLst>
                <a:gd name="connsiteX0" fmla="*/ 1368152 w 4500000"/>
                <a:gd name="connsiteY0" fmla="*/ 720081 h 2239478"/>
                <a:gd name="connsiteX1" fmla="*/ 1368152 w 4500000"/>
                <a:gd name="connsiteY1" fmla="*/ 864097 h 2239478"/>
                <a:gd name="connsiteX2" fmla="*/ 2052152 w 4500000"/>
                <a:gd name="connsiteY2" fmla="*/ 864097 h 2239478"/>
                <a:gd name="connsiteX3" fmla="*/ 2052152 w 4500000"/>
                <a:gd name="connsiteY3" fmla="*/ 720081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1368152" y="720081"/>
                  </a:moveTo>
                  <a:lnTo>
                    <a:pt x="1368152" y="864097"/>
                  </a:lnTo>
                  <a:lnTo>
                    <a:pt x="2052152" y="864097"/>
                  </a:lnTo>
                  <a:lnTo>
                    <a:pt x="2052152" y="720081"/>
                  </a:lnTo>
                  <a:close/>
                  <a:moveTo>
                    <a:pt x="0" y="0"/>
                  </a:moveTo>
                  <a:lnTo>
                    <a:pt x="4500000" y="0"/>
                  </a:lnTo>
                  <a:lnTo>
                    <a:pt x="4500000" y="2239478"/>
                  </a:lnTo>
                  <a:lnTo>
                    <a:pt x="0" y="2239478"/>
                  </a:lnTo>
                  <a:close/>
                </a:path>
              </a:pathLst>
            </a:custGeom>
            <a:solidFill>
              <a:schemeClr val="tx1">
                <a:alpha val="50000"/>
              </a:scheme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smtClean="0"/>
              <a:t>アプリケーションコード</a:t>
            </a:r>
            <a:r>
              <a:rPr lang="ja-JP" altLang="en-US" dirty="0"/>
              <a:t>リポジトリ</a:t>
            </a:r>
          </a:p>
          <a:p>
            <a:pPr marL="180000" lvl="1" indent="0">
              <a:buNone/>
            </a:pPr>
            <a:r>
              <a:rPr lang="ja-JP" altLang="en-US" dirty="0" smtClean="0"/>
              <a:t>アプリケーションコードリポジトリの情報を入力します。</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(2/7</a:t>
            </a:r>
            <a:r>
              <a:rPr lang="en-US" altLang="ja-JP" b="1" dirty="0"/>
              <a:t>)</a:t>
            </a:r>
            <a:endParaRPr kumimoji="1" lang="ja-JP" altLang="en-US" dirty="0"/>
          </a:p>
        </p:txBody>
      </p:sp>
      <p:graphicFrame>
        <p:nvGraphicFramePr>
          <p:cNvPr id="9" name="表 8"/>
          <p:cNvGraphicFramePr>
            <a:graphicFrameLocks noGrp="1"/>
          </p:cNvGraphicFramePr>
          <p:nvPr>
            <p:extLst>
              <p:ext uri="{D42A27DB-BD31-4B8C-83A1-F6EECF244321}">
                <p14:modId xmlns:p14="http://schemas.microsoft.com/office/powerpoint/2010/main" val="2014585621"/>
              </p:ext>
            </p:extLst>
          </p:nvPr>
        </p:nvGraphicFramePr>
        <p:xfrm>
          <a:off x="574552" y="4745896"/>
          <a:ext cx="11017224" cy="1731462"/>
        </p:xfrm>
        <a:graphic>
          <a:graphicData uri="http://schemas.openxmlformats.org/drawingml/2006/table">
            <a:tbl>
              <a:tblPr firstRow="1" bandCol="1">
                <a:tableStyleId>{93296810-A885-4BE3-A3E7-6D5BEEA58F35}</a:tableStyleId>
              </a:tblPr>
              <a:tblGrid>
                <a:gridCol w="1944216">
                  <a:extLst>
                    <a:ext uri="{9D8B030D-6E8A-4147-A177-3AD203B41FA5}">
                      <a16:colId xmlns:a16="http://schemas.microsoft.com/office/drawing/2014/main" val="1081318694"/>
                    </a:ext>
                  </a:extLst>
                </a:gridCol>
                <a:gridCol w="4593494">
                  <a:extLst>
                    <a:ext uri="{9D8B030D-6E8A-4147-A177-3AD203B41FA5}">
                      <a16:colId xmlns:a16="http://schemas.microsoft.com/office/drawing/2014/main" val="1720054621"/>
                    </a:ext>
                  </a:extLst>
                </a:gridCol>
                <a:gridCol w="4479514">
                  <a:extLst>
                    <a:ext uri="{9D8B030D-6E8A-4147-A177-3AD203B41FA5}">
                      <a16:colId xmlns:a16="http://schemas.microsoft.com/office/drawing/2014/main" val="3967402424"/>
                    </a:ext>
                  </a:extLst>
                </a:gridCol>
              </a:tblGrid>
              <a:tr h="347571">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47571">
                <a:tc>
                  <a:txBody>
                    <a:bodyPr/>
                    <a:lstStyle/>
                    <a:p>
                      <a:r>
                        <a:rPr kumimoji="1" lang="ja-JP" altLang="en-US" sz="1400" dirty="0" smtClean="0"/>
                        <a:t>ユーザ名</a:t>
                      </a:r>
                      <a:endParaRPr kumimoji="1" lang="ja-JP" altLang="en-US" sz="1400" dirty="0"/>
                    </a:p>
                  </a:txBody>
                  <a:tcPr/>
                </a:tc>
                <a:tc>
                  <a:txBody>
                    <a:bodyPr/>
                    <a:lstStyle/>
                    <a:p>
                      <a:r>
                        <a:rPr kumimoji="1" lang="en-US" altLang="ja-JP" sz="1400" dirty="0" smtClean="0"/>
                        <a:t>(</a:t>
                      </a:r>
                      <a:r>
                        <a:rPr kumimoji="1" lang="ja-JP" altLang="en-US" sz="1400" dirty="0" smtClean="0"/>
                        <a:t>自身の</a:t>
                      </a:r>
                      <a:r>
                        <a:rPr kumimoji="1" lang="en-US" altLang="ja-JP" sz="1400" dirty="0" smtClean="0"/>
                        <a:t>GitHub</a:t>
                      </a:r>
                      <a:r>
                        <a:rPr kumimoji="1" lang="ja-JP" altLang="en-US" sz="1400" dirty="0" smtClean="0"/>
                        <a:t>のアカウント名</a:t>
                      </a:r>
                      <a:r>
                        <a:rPr kumimoji="1" lang="en-US" altLang="ja-JP" sz="1400" dirty="0" smtClean="0"/>
                        <a:t>)</a:t>
                      </a:r>
                      <a:endParaRPr kumimoji="1" lang="ja-JP" altLang="en-US" sz="1400" dirty="0"/>
                    </a:p>
                  </a:txBody>
                  <a:tcPr/>
                </a:tc>
                <a:tc>
                  <a:txBody>
                    <a:bodyPr/>
                    <a:lstStyle/>
                    <a:p>
                      <a:r>
                        <a:rPr kumimoji="1" lang="en-US" altLang="ja-JP" sz="1400" dirty="0" smtClean="0"/>
                        <a:t>GitHub</a:t>
                      </a:r>
                      <a:r>
                        <a:rPr kumimoji="1" lang="ja-JP" altLang="en-US" sz="1400" dirty="0" smtClean="0"/>
                        <a:t>のアカウント名</a:t>
                      </a:r>
                      <a:endParaRPr kumimoji="1" lang="ja-JP" altLang="en-US" sz="1400" dirty="0"/>
                    </a:p>
                  </a:txBody>
                  <a:tcPr/>
                </a:tc>
                <a:extLst>
                  <a:ext uri="{0D108BD9-81ED-4DB2-BD59-A6C34878D82A}">
                    <a16:rowId xmlns:a16="http://schemas.microsoft.com/office/drawing/2014/main" val="907599741"/>
                  </a:ext>
                </a:extLst>
              </a:tr>
              <a:tr h="506149">
                <a:tc>
                  <a:txBody>
                    <a:bodyPr/>
                    <a:lstStyle/>
                    <a:p>
                      <a:r>
                        <a:rPr kumimoji="1" lang="ja-JP" altLang="en-US" sz="1400" dirty="0" smtClean="0"/>
                        <a:t>トークン</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a:t>
                      </a:r>
                      <a:r>
                        <a:rPr lang="ja-JP" altLang="en-US" sz="1400" dirty="0" smtClean="0"/>
                        <a:t>自身の</a:t>
                      </a:r>
                      <a:r>
                        <a:rPr lang="en-US" altLang="ja-JP" sz="1400" dirty="0" smtClean="0"/>
                        <a:t>GitHub</a:t>
                      </a:r>
                      <a:r>
                        <a:rPr lang="ja-JP" altLang="en-US" sz="1400" dirty="0" smtClean="0"/>
                        <a:t>のトークン</a:t>
                      </a:r>
                      <a:r>
                        <a:rPr lang="en-US" altLang="ja-JP" sz="14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smtClean="0"/>
                    </a:p>
                  </a:txBody>
                  <a:tcPr/>
                </a:tc>
                <a:tc>
                  <a:txBody>
                    <a:bodyPr/>
                    <a:lstStyle/>
                    <a:p>
                      <a:r>
                        <a:rPr kumimoji="1" lang="en-US" altLang="ja-JP" sz="1400" dirty="0" smtClean="0"/>
                        <a:t>GitHub</a:t>
                      </a:r>
                      <a:r>
                        <a:rPr kumimoji="1" lang="ja-JP" altLang="en-US" sz="1400" dirty="0" smtClean="0"/>
                        <a:t>のトークン</a:t>
                      </a:r>
                      <a:endParaRPr kumimoji="1" lang="en-US" altLang="ja-JP" sz="1400" dirty="0" smtClean="0"/>
                    </a:p>
                    <a:p>
                      <a:r>
                        <a:rPr lang="ja-JP" altLang="en-US" sz="1400" dirty="0" smtClean="0"/>
                        <a:t>（事前準備 </a:t>
                      </a:r>
                      <a:r>
                        <a:rPr lang="en-US" altLang="ja-JP" sz="1400" dirty="0" err="1" smtClean="0"/>
                        <a:t>Git</a:t>
                      </a:r>
                      <a:r>
                        <a:rPr lang="ja-JP" altLang="en-US" sz="1400" dirty="0" smtClean="0"/>
                        <a:t>トークンの払い出しを参照）</a:t>
                      </a:r>
                      <a:endParaRPr kumimoji="1" lang="ja-JP" altLang="en-US" sz="1400" dirty="0"/>
                    </a:p>
                  </a:txBody>
                  <a:tcPr/>
                </a:tc>
                <a:extLst>
                  <a:ext uri="{0D108BD9-81ED-4DB2-BD59-A6C34878D82A}">
                    <a16:rowId xmlns:a16="http://schemas.microsoft.com/office/drawing/2014/main" val="361206398"/>
                  </a:ext>
                </a:extLst>
              </a:tr>
              <a:tr h="506149">
                <a:tc>
                  <a:txBody>
                    <a:bodyPr/>
                    <a:lstStyle/>
                    <a:p>
                      <a:r>
                        <a:rPr kumimoji="1" lang="en-US" altLang="ja-JP" sz="1400" dirty="0" err="1" smtClean="0"/>
                        <a:t>Git</a:t>
                      </a:r>
                      <a:r>
                        <a:rPr kumimoji="1" lang="ja-JP" altLang="en-US" sz="1400" dirty="0" smtClean="0"/>
                        <a:t>リポジトリ</a:t>
                      </a:r>
                      <a:r>
                        <a:rPr kumimoji="1" lang="en-US" altLang="ja-JP" sz="1400" dirty="0" smtClean="0"/>
                        <a:t>URL</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https://github.com/[GitHub</a:t>
                      </a:r>
                      <a:r>
                        <a:rPr lang="ja-JP" altLang="en-US" sz="1400" dirty="0" smtClean="0"/>
                        <a:t>のアカウント名</a:t>
                      </a:r>
                      <a:r>
                        <a:rPr lang="en-US" altLang="ja-JP" sz="1400" dirty="0" smtClean="0"/>
                        <a:t>]/epoch-sample-</a:t>
                      </a:r>
                      <a:r>
                        <a:rPr lang="en-US" altLang="ja-JP" sz="1400" dirty="0" err="1" smtClean="0"/>
                        <a:t>app.git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準備で作成したアプリケーションコード用リポジトリの</a:t>
                      </a:r>
                      <a:r>
                        <a:rPr lang="en-US" altLang="ja-JP" sz="1400" dirty="0" smtClean="0"/>
                        <a:t>URL</a:t>
                      </a:r>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2423592" y="2188655"/>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20" idx="3"/>
          </p:cNvCxnSpPr>
          <p:nvPr/>
        </p:nvCxnSpPr>
        <p:spPr bwMode="auto">
          <a:xfrm flipV="1">
            <a:off x="2718161" y="2314685"/>
            <a:ext cx="908115" cy="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角丸四角形 17"/>
          <p:cNvSpPr/>
          <p:nvPr/>
        </p:nvSpPr>
        <p:spPr bwMode="auto">
          <a:xfrm>
            <a:off x="8503450" y="639011"/>
            <a:ext cx="489038" cy="22555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角丸四角形 18"/>
          <p:cNvSpPr/>
          <p:nvPr/>
        </p:nvSpPr>
        <p:spPr bwMode="auto">
          <a:xfrm>
            <a:off x="9362690" y="424204"/>
            <a:ext cx="469576" cy="23900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テキスト ボックス 11"/>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 name="図 1"/>
          <p:cNvPicPr>
            <a:picLocks noChangeAspect="1"/>
          </p:cNvPicPr>
          <p:nvPr/>
        </p:nvPicPr>
        <p:blipFill>
          <a:blip r:embed="rId4"/>
          <a:stretch>
            <a:fillRect/>
          </a:stretch>
        </p:blipFill>
        <p:spPr>
          <a:xfrm>
            <a:off x="3626276" y="1541618"/>
            <a:ext cx="3486605" cy="3020373"/>
          </a:xfrm>
          <a:prstGeom prst="rect">
            <a:avLst/>
          </a:prstGeom>
        </p:spPr>
      </p:pic>
      <p:sp>
        <p:nvSpPr>
          <p:cNvPr id="22" name="角丸四角形 21"/>
          <p:cNvSpPr/>
          <p:nvPr/>
        </p:nvSpPr>
        <p:spPr bwMode="auto">
          <a:xfrm>
            <a:off x="4574844" y="2085447"/>
            <a:ext cx="462594" cy="179448"/>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吹き出し 24"/>
          <p:cNvSpPr/>
          <p:nvPr/>
        </p:nvSpPr>
        <p:spPr bwMode="auto">
          <a:xfrm>
            <a:off x="4842414" y="1588458"/>
            <a:ext cx="1037562" cy="355037"/>
          </a:xfrm>
          <a:prstGeom prst="wedgeRoundRectCallout">
            <a:avLst>
              <a:gd name="adj1" fmla="val -56572"/>
              <a:gd name="adj2" fmla="val 9005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
        <p:nvSpPr>
          <p:cNvPr id="23" name="角丸四角形 22"/>
          <p:cNvSpPr/>
          <p:nvPr/>
        </p:nvSpPr>
        <p:spPr bwMode="auto">
          <a:xfrm>
            <a:off x="3690651" y="4362680"/>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吹き出し 25"/>
          <p:cNvSpPr/>
          <p:nvPr/>
        </p:nvSpPr>
        <p:spPr bwMode="auto">
          <a:xfrm>
            <a:off x="4541983" y="4247412"/>
            <a:ext cx="2160240" cy="355037"/>
          </a:xfrm>
          <a:prstGeom prst="wedgeRoundRectCallout">
            <a:avLst>
              <a:gd name="adj1" fmla="val -68302"/>
              <a:gd name="adj2" fmla="val 2799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207954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0" name="テキスト ボックス 19"/>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1055440" y="1556792"/>
            <a:chExt cx="4500000" cy="2239478"/>
          </a:xfrm>
        </p:grpSpPr>
        <p:pic>
          <p:nvPicPr>
            <p:cNvPr id="15" name="図 14"/>
            <p:cNvPicPr>
              <a:picLocks noChangeAspect="1"/>
            </p:cNvPicPr>
            <p:nvPr/>
          </p:nvPicPr>
          <p:blipFill>
            <a:blip r:embed="rId3"/>
            <a:stretch>
              <a:fillRect/>
            </a:stretch>
          </p:blipFill>
          <p:spPr>
            <a:xfrm>
              <a:off x="1055440" y="1556792"/>
              <a:ext cx="4500000" cy="2239478"/>
            </a:xfrm>
            <a:prstGeom prst="rect">
              <a:avLst/>
            </a:prstGeom>
            <a:ln>
              <a:solidFill>
                <a:srgbClr val="000000"/>
              </a:solidFill>
            </a:ln>
          </p:spPr>
        </p:pic>
        <p:sp>
          <p:nvSpPr>
            <p:cNvPr id="16" name="フリーフォーム 15"/>
            <p:cNvSpPr/>
            <p:nvPr/>
          </p:nvSpPr>
          <p:spPr bwMode="auto">
            <a:xfrm>
              <a:off x="1055440" y="1556792"/>
              <a:ext cx="4500000" cy="2239478"/>
            </a:xfrm>
            <a:custGeom>
              <a:avLst/>
              <a:gdLst>
                <a:gd name="connsiteX0" fmla="*/ 2232248 w 4500000"/>
                <a:gd name="connsiteY0" fmla="*/ 864096 h 2239478"/>
                <a:gd name="connsiteX1" fmla="*/ 2232248 w 4500000"/>
                <a:gd name="connsiteY1" fmla="*/ 1080120 h 2239478"/>
                <a:gd name="connsiteX2" fmla="*/ 2952328 w 4500000"/>
                <a:gd name="connsiteY2" fmla="*/ 1080120 h 2239478"/>
                <a:gd name="connsiteX3" fmla="*/ 2952328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864096"/>
                  </a:moveTo>
                  <a:lnTo>
                    <a:pt x="2232248" y="1080120"/>
                  </a:lnTo>
                  <a:lnTo>
                    <a:pt x="2952328" y="1080120"/>
                  </a:lnTo>
                  <a:lnTo>
                    <a:pt x="2952328"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20568"/>
            <a:ext cx="11713301" cy="1168272"/>
          </a:xfrm>
        </p:spPr>
        <p:txBody>
          <a:bodyPr>
            <a:normAutofit/>
          </a:bodyPr>
          <a:lstStyle/>
          <a:p>
            <a:r>
              <a:rPr lang="ja-JP" altLang="en-US" dirty="0" smtClean="0"/>
              <a:t>パイプライン</a:t>
            </a:r>
            <a:r>
              <a:rPr lang="en-US" altLang="ja-JP" dirty="0" smtClean="0"/>
              <a:t>TEKTON</a:t>
            </a:r>
            <a:endParaRPr lang="ja-JP" altLang="en-US" dirty="0"/>
          </a:p>
          <a:p>
            <a:pPr marL="180000" lvl="1" indent="0">
              <a:buNone/>
            </a:pPr>
            <a:r>
              <a:rPr lang="en-US" altLang="ja-JP" dirty="0" smtClean="0"/>
              <a:t>TEKTON</a:t>
            </a:r>
            <a:r>
              <a:rPr lang="ja-JP" altLang="en-US" dirty="0" smtClean="0"/>
              <a:t>に設定するパイプライン情報を入力します。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(3/7)</a:t>
            </a:r>
            <a:endParaRPr kumimoji="1" lang="ja-JP" altLang="en-US" dirty="0"/>
          </a:p>
        </p:txBody>
      </p:sp>
      <p:sp>
        <p:nvSpPr>
          <p:cNvPr id="7" name="角丸四角形 6"/>
          <p:cNvSpPr/>
          <p:nvPr/>
        </p:nvSpPr>
        <p:spPr bwMode="auto">
          <a:xfrm>
            <a:off x="3359695" y="2415846"/>
            <a:ext cx="216025" cy="22106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7" idx="3"/>
          </p:cNvCxnSpPr>
          <p:nvPr/>
        </p:nvCxnSpPr>
        <p:spPr bwMode="auto">
          <a:xfrm>
            <a:off x="3575720" y="2526379"/>
            <a:ext cx="518012"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4" name="表 13"/>
          <p:cNvGraphicFramePr>
            <a:graphicFrameLocks noGrp="1"/>
          </p:cNvGraphicFramePr>
          <p:nvPr>
            <p:extLst/>
          </p:nvPr>
        </p:nvGraphicFramePr>
        <p:xfrm>
          <a:off x="576000" y="4797152"/>
          <a:ext cx="10925457" cy="1112520"/>
        </p:xfrm>
        <a:graphic>
          <a:graphicData uri="http://schemas.openxmlformats.org/drawingml/2006/table">
            <a:tbl>
              <a:tblPr firstRow="1" bandCol="1">
                <a:tableStyleId>{93296810-A885-4BE3-A3E7-6D5BEEA58F35}</a:tableStyleId>
              </a:tblPr>
              <a:tblGrid>
                <a:gridCol w="2428514">
                  <a:extLst>
                    <a:ext uri="{9D8B030D-6E8A-4147-A177-3AD203B41FA5}">
                      <a16:colId xmlns:a16="http://schemas.microsoft.com/office/drawing/2014/main" val="1081318694"/>
                    </a:ext>
                  </a:extLst>
                </a:gridCol>
                <a:gridCol w="3595986">
                  <a:extLst>
                    <a:ext uri="{9D8B030D-6E8A-4147-A177-3AD203B41FA5}">
                      <a16:colId xmlns:a16="http://schemas.microsoft.com/office/drawing/2014/main" val="1720054621"/>
                    </a:ext>
                  </a:extLst>
                </a:gridCol>
                <a:gridCol w="490095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ビルドブランチ</a:t>
                      </a:r>
                      <a:endParaRPr kumimoji="1" lang="ja-JP" altLang="en-US" sz="1400" dirty="0"/>
                    </a:p>
                  </a:txBody>
                  <a:tcPr/>
                </a:tc>
                <a:tc>
                  <a:txBody>
                    <a:bodyPr/>
                    <a:lstStyle/>
                    <a:p>
                      <a:r>
                        <a:rPr lang="en-US" altLang="ja-JP" sz="1400" dirty="0" err="1" smtClean="0"/>
                        <a:t>main,master</a:t>
                      </a:r>
                      <a:endParaRPr lang="en-US" altLang="ja-JP" sz="1400" dirty="0" smtClean="0"/>
                    </a:p>
                  </a:txBody>
                  <a:tcPr/>
                </a:tc>
                <a:tc>
                  <a:txBody>
                    <a:bodyPr/>
                    <a:lstStyle/>
                    <a:p>
                      <a:r>
                        <a:rPr kumimoji="1" lang="ja-JP" altLang="en-US" sz="1400" dirty="0" smtClean="0"/>
                        <a:t>ビルド対象のアプリケーションの</a:t>
                      </a:r>
                      <a:r>
                        <a:rPr kumimoji="1" lang="en-US" altLang="ja-JP" sz="1400" dirty="0" smtClean="0"/>
                        <a:t>GitHub</a:t>
                      </a:r>
                      <a:r>
                        <a:rPr kumimoji="1" lang="ja-JP" altLang="en-US" sz="1400" dirty="0" smtClean="0"/>
                        <a:t>のブランチ</a:t>
                      </a:r>
                      <a:endParaRPr kumimoji="1" lang="ja-JP" altLang="en-US" sz="1400" dirty="0"/>
                    </a:p>
                  </a:txBody>
                  <a:tcPr/>
                </a:tc>
                <a:extLst>
                  <a:ext uri="{0D108BD9-81ED-4DB2-BD59-A6C34878D82A}">
                    <a16:rowId xmlns:a16="http://schemas.microsoft.com/office/drawing/2014/main" val="907599741"/>
                  </a:ext>
                </a:extLst>
              </a:tr>
              <a:tr h="370840">
                <a:tc>
                  <a:txBody>
                    <a:bodyPr/>
                    <a:lstStyle/>
                    <a:p>
                      <a:r>
                        <a:rPr lang="ja-JP" altLang="en-US" sz="1400" dirty="0" smtClean="0"/>
                        <a:t>ビルド</a:t>
                      </a:r>
                      <a:r>
                        <a:rPr lang="en-US" altLang="ja-JP" sz="1400" dirty="0" smtClean="0"/>
                        <a:t>Docker</a:t>
                      </a:r>
                      <a:r>
                        <a:rPr lang="ja-JP" altLang="en-US" sz="1400" dirty="0" smtClean="0"/>
                        <a:t>ファイルパス</a:t>
                      </a:r>
                      <a:endParaRPr kumimoji="1" lang="ja-JP" altLang="en-US" sz="1400" dirty="0"/>
                    </a:p>
                  </a:txBody>
                  <a:tcPr/>
                </a:tc>
                <a:tc>
                  <a:txBody>
                    <a:bodyPr/>
                    <a:lstStyle/>
                    <a:p>
                      <a:r>
                        <a:rPr lang="en-US" altLang="ja-JP" sz="1400" dirty="0" smtClean="0"/>
                        <a:t>./</a:t>
                      </a:r>
                      <a:r>
                        <a:rPr lang="en-US" altLang="ja-JP" sz="1400" dirty="0" err="1" smtClean="0"/>
                        <a:t>api</a:t>
                      </a:r>
                      <a:r>
                        <a:rPr lang="en-US" altLang="ja-JP" sz="1400" dirty="0" smtClean="0"/>
                        <a:t>-app/</a:t>
                      </a:r>
                      <a:r>
                        <a:rPr lang="en-US" altLang="ja-JP" sz="1400" dirty="0" err="1" smtClean="0"/>
                        <a:t>Dockerfile</a:t>
                      </a:r>
                      <a:endParaRPr lang="en-US" altLang="ja-JP" sz="1400" dirty="0" smtClean="0"/>
                    </a:p>
                  </a:txBody>
                  <a:tcPr/>
                </a:tc>
                <a:tc>
                  <a:txBody>
                    <a:bodyPr/>
                    <a:lstStyle/>
                    <a:p>
                      <a:r>
                        <a:rPr kumimoji="1" lang="ja-JP" altLang="en-US" sz="1400" dirty="0" smtClean="0"/>
                        <a:t>アプリケーションの</a:t>
                      </a:r>
                      <a:r>
                        <a:rPr kumimoji="1" lang="en-US" altLang="ja-JP" sz="1400" dirty="0" err="1" smtClean="0"/>
                        <a:t>Dockerfile</a:t>
                      </a:r>
                      <a:r>
                        <a:rPr kumimoji="1" lang="ja-JP" altLang="en-US" sz="1400" dirty="0" smtClean="0"/>
                        <a:t>のパス</a:t>
                      </a:r>
                      <a:endParaRPr kumimoji="1" lang="ja-JP" altLang="en-US" sz="1400" dirty="0"/>
                    </a:p>
                  </a:txBody>
                  <a:tcPr/>
                </a:tc>
                <a:extLst>
                  <a:ext uri="{0D108BD9-81ED-4DB2-BD59-A6C34878D82A}">
                    <a16:rowId xmlns:a16="http://schemas.microsoft.com/office/drawing/2014/main" val="361206398"/>
                  </a:ext>
                </a:extLst>
              </a:tr>
            </a:tbl>
          </a:graphicData>
        </a:graphic>
      </p:graphicFrame>
      <p:sp>
        <p:nvSpPr>
          <p:cNvPr id="21" name="角丸四角形 20"/>
          <p:cNvSpPr/>
          <p:nvPr/>
        </p:nvSpPr>
        <p:spPr bwMode="auto">
          <a:xfrm>
            <a:off x="9763177" y="400280"/>
            <a:ext cx="1008112" cy="26473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テキスト ボックス 21"/>
          <p:cNvSpPr txBox="1"/>
          <p:nvPr/>
        </p:nvSpPr>
        <p:spPr>
          <a:xfrm>
            <a:off x="9678087" y="1944445"/>
            <a:ext cx="2522787" cy="184666"/>
          </a:xfrm>
          <a:prstGeom prst="rect">
            <a:avLst/>
          </a:prstGeom>
          <a:noFill/>
        </p:spPr>
        <p:txBody>
          <a:bodyPr wrap="square" rtlCol="0">
            <a:spAutoFit/>
          </a:bodyPr>
          <a:lstStyle/>
          <a:p>
            <a:pPr algn="r"/>
            <a:r>
              <a:rPr kumimoji="1" lang="en-US" altLang="ja-JP" sz="600" dirty="0" smtClean="0"/>
              <a:t>※</a:t>
            </a:r>
            <a:r>
              <a:rPr kumimoji="1" lang="ja-JP" altLang="en-US" sz="600" dirty="0" smtClean="0"/>
              <a:t>静的解析、テスト等については対応する予定です</a:t>
            </a:r>
            <a:endParaRPr kumimoji="1" lang="ja-JP" altLang="en-US" sz="600" dirty="0"/>
          </a:p>
        </p:txBody>
      </p:sp>
      <p:pic>
        <p:nvPicPr>
          <p:cNvPr id="4" name="図 3"/>
          <p:cNvPicPr>
            <a:picLocks noChangeAspect="1"/>
          </p:cNvPicPr>
          <p:nvPr/>
        </p:nvPicPr>
        <p:blipFill>
          <a:blip r:embed="rId4"/>
          <a:stretch>
            <a:fillRect/>
          </a:stretch>
        </p:blipFill>
        <p:spPr>
          <a:xfrm>
            <a:off x="4093732" y="1865278"/>
            <a:ext cx="3679255" cy="2676376"/>
          </a:xfrm>
          <a:prstGeom prst="rect">
            <a:avLst/>
          </a:prstGeom>
        </p:spPr>
      </p:pic>
      <p:sp>
        <p:nvSpPr>
          <p:cNvPr id="26" name="角丸四角形吹き出し 25"/>
          <p:cNvSpPr/>
          <p:nvPr/>
        </p:nvSpPr>
        <p:spPr bwMode="auto">
          <a:xfrm>
            <a:off x="5352777" y="3441133"/>
            <a:ext cx="1351546" cy="355037"/>
          </a:xfrm>
          <a:prstGeom prst="wedgeRoundRectCallout">
            <a:avLst>
              <a:gd name="adj1" fmla="val -85178"/>
              <a:gd name="adj2" fmla="val 862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a:latin typeface="+mn-ea"/>
              </a:rPr>
              <a:t>使用</a:t>
            </a:r>
            <a:r>
              <a:rPr lang="ja-JP" altLang="en-US" sz="1100" dirty="0" smtClean="0">
                <a:latin typeface="+mn-ea"/>
              </a:rPr>
              <a:t>しないを選択</a:t>
            </a:r>
            <a:endParaRPr kumimoji="1" lang="ja-JP" altLang="en-US" sz="1100" dirty="0" smtClean="0">
              <a:latin typeface="+mn-ea"/>
            </a:endParaRPr>
          </a:p>
        </p:txBody>
      </p:sp>
      <p:sp>
        <p:nvSpPr>
          <p:cNvPr id="17" name="角丸四角形 16"/>
          <p:cNvSpPr/>
          <p:nvPr/>
        </p:nvSpPr>
        <p:spPr bwMode="auto">
          <a:xfrm>
            <a:off x="4295800" y="3952877"/>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4170330" y="4333765"/>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角丸四角形吹き出し 23"/>
          <p:cNvSpPr/>
          <p:nvPr/>
        </p:nvSpPr>
        <p:spPr bwMode="auto">
          <a:xfrm>
            <a:off x="5015231" y="4238873"/>
            <a:ext cx="2160240" cy="355037"/>
          </a:xfrm>
          <a:prstGeom prst="wedgeRoundRectCallout">
            <a:avLst>
              <a:gd name="adj1" fmla="val -65752"/>
              <a:gd name="adj2" fmla="val 1558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3600217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5" name="テキスト ボックス 24"/>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623392" y="1340768"/>
            <a:chExt cx="4500000" cy="2239478"/>
          </a:xfrm>
        </p:grpSpPr>
        <p:pic>
          <p:nvPicPr>
            <p:cNvPr id="14" name="図 13"/>
            <p:cNvPicPr>
              <a:picLocks noChangeAspect="1"/>
            </p:cNvPicPr>
            <p:nvPr/>
          </p:nvPicPr>
          <p:blipFill>
            <a:blip r:embed="rId3"/>
            <a:stretch>
              <a:fillRect/>
            </a:stretch>
          </p:blipFill>
          <p:spPr>
            <a:xfrm>
              <a:off x="623392" y="1340768"/>
              <a:ext cx="4500000" cy="2239478"/>
            </a:xfrm>
            <a:prstGeom prst="rect">
              <a:avLst/>
            </a:prstGeom>
            <a:ln>
              <a:solidFill>
                <a:srgbClr val="000000"/>
              </a:solidFill>
            </a:ln>
          </p:spPr>
        </p:pic>
        <p:sp>
          <p:nvSpPr>
            <p:cNvPr id="15" name="フリーフォーム 14"/>
            <p:cNvSpPr/>
            <p:nvPr/>
          </p:nvSpPr>
          <p:spPr bwMode="auto">
            <a:xfrm>
              <a:off x="623392" y="1340768"/>
              <a:ext cx="4500000" cy="2239478"/>
            </a:xfrm>
            <a:custGeom>
              <a:avLst/>
              <a:gdLst>
                <a:gd name="connsiteX0" fmla="*/ 3120592 w 4500000"/>
                <a:gd name="connsiteY0" fmla="*/ 864096 h 2239478"/>
                <a:gd name="connsiteX1" fmla="*/ 3120592 w 4500000"/>
                <a:gd name="connsiteY1" fmla="*/ 1080120 h 2239478"/>
                <a:gd name="connsiteX2" fmla="*/ 3840672 w 4500000"/>
                <a:gd name="connsiteY2" fmla="*/ 1080120 h 2239478"/>
                <a:gd name="connsiteX3" fmla="*/ 3840672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3120592" y="864096"/>
                  </a:moveTo>
                  <a:lnTo>
                    <a:pt x="3120592" y="1080120"/>
                  </a:lnTo>
                  <a:lnTo>
                    <a:pt x="3840672" y="1080120"/>
                  </a:lnTo>
                  <a:lnTo>
                    <a:pt x="3840672"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レジストリ</a:t>
            </a:r>
            <a:r>
              <a:rPr lang="ja-JP" altLang="en-US" dirty="0"/>
              <a:t>サービス</a:t>
            </a:r>
          </a:p>
          <a:p>
            <a:pPr marL="180000" lvl="1" indent="0">
              <a:buNone/>
            </a:pPr>
            <a:r>
              <a:rPr lang="ja-JP" altLang="en-US" dirty="0" smtClean="0"/>
              <a:t>ビルド後のイメージ登録先（レジストリ）情報を入力します。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(4/7</a:t>
            </a:r>
            <a:r>
              <a:rPr lang="en-US" altLang="ja-JP" b="1" dirty="0"/>
              <a:t>)</a:t>
            </a:r>
            <a:endParaRPr kumimoji="1" lang="ja-JP" altLang="en-US" dirty="0"/>
          </a:p>
        </p:txBody>
      </p:sp>
      <p:sp>
        <p:nvSpPr>
          <p:cNvPr id="10" name="角丸四角形 9"/>
          <p:cNvSpPr/>
          <p:nvPr/>
        </p:nvSpPr>
        <p:spPr bwMode="auto">
          <a:xfrm>
            <a:off x="4223792" y="2378663"/>
            <a:ext cx="2448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4468661" y="2504693"/>
            <a:ext cx="403203" cy="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9" name="表 18"/>
          <p:cNvGraphicFramePr>
            <a:graphicFrameLocks noGrp="1"/>
          </p:cNvGraphicFramePr>
          <p:nvPr>
            <p:extLst>
              <p:ext uri="{D42A27DB-BD31-4B8C-83A1-F6EECF244321}">
                <p14:modId xmlns:p14="http://schemas.microsoft.com/office/powerpoint/2010/main" val="2667360675"/>
              </p:ext>
            </p:extLst>
          </p:nvPr>
        </p:nvGraphicFramePr>
        <p:xfrm>
          <a:off x="576000" y="4869160"/>
          <a:ext cx="10848592" cy="1600200"/>
        </p:xfrm>
        <a:graphic>
          <a:graphicData uri="http://schemas.openxmlformats.org/drawingml/2006/table">
            <a:tbl>
              <a:tblPr firstRow="1" bandCol="1">
                <a:tableStyleId>{93296810-A885-4BE3-A3E7-6D5BEEA58F35}</a:tableStyleId>
              </a:tblPr>
              <a:tblGrid>
                <a:gridCol w="2351648">
                  <a:extLst>
                    <a:ext uri="{9D8B030D-6E8A-4147-A177-3AD203B41FA5}">
                      <a16:colId xmlns:a16="http://schemas.microsoft.com/office/drawing/2014/main" val="1081318694"/>
                    </a:ext>
                  </a:extLst>
                </a:gridCol>
                <a:gridCol w="4248472">
                  <a:extLst>
                    <a:ext uri="{9D8B030D-6E8A-4147-A177-3AD203B41FA5}">
                      <a16:colId xmlns:a16="http://schemas.microsoft.com/office/drawing/2014/main" val="1720054621"/>
                    </a:ext>
                  </a:extLst>
                </a:gridCol>
                <a:gridCol w="4248472">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ユーザ名</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のアカウント名）</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のアカウント名</a:t>
                      </a:r>
                      <a:endParaRPr lang="en-US" altLang="ja-JP" sz="1400" dirty="0" smtClean="0"/>
                    </a:p>
                  </a:txBody>
                  <a:tcPr/>
                </a:tc>
                <a:extLst>
                  <a:ext uri="{0D108BD9-81ED-4DB2-BD59-A6C34878D82A}">
                    <a16:rowId xmlns:a16="http://schemas.microsoft.com/office/drawing/2014/main" val="2644828422"/>
                  </a:ext>
                </a:extLst>
              </a:tr>
              <a:tr h="370840">
                <a:tc>
                  <a:txBody>
                    <a:bodyPr/>
                    <a:lstStyle/>
                    <a:p>
                      <a:r>
                        <a:rPr lang="ja-JP" altLang="en-US" sz="1400" dirty="0" smtClean="0"/>
                        <a:t>パスワード</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のパスワード）</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のパスワード</a:t>
                      </a:r>
                      <a:endParaRPr lang="en-US" altLang="ja-JP" sz="1400" dirty="0" smtClean="0"/>
                    </a:p>
                  </a:txBody>
                  <a:tcPr/>
                </a:tc>
                <a:extLst>
                  <a:ext uri="{0D108BD9-81ED-4DB2-BD59-A6C34878D82A}">
                    <a16:rowId xmlns:a16="http://schemas.microsoft.com/office/drawing/2014/main" val="361206398"/>
                  </a:ext>
                </a:extLst>
              </a:tr>
              <a:tr h="370840">
                <a:tc>
                  <a:txBody>
                    <a:bodyPr/>
                    <a:lstStyle/>
                    <a:p>
                      <a:r>
                        <a:rPr lang="ja-JP" altLang="en-US" sz="1400" dirty="0" smtClean="0"/>
                        <a:t>イメージ出力先 </a:t>
                      </a:r>
                      <a:endParaRPr kumimoji="1" lang="ja-JP" altLang="en-US" sz="1400" dirty="0"/>
                    </a:p>
                  </a:txBody>
                  <a:tcPr/>
                </a:tc>
                <a:tc>
                  <a:txBody>
                    <a:bodyPr/>
                    <a:lstStyle/>
                    <a:p>
                      <a:r>
                        <a:rPr lang="en-US" altLang="ja-JP" sz="1400" dirty="0" smtClean="0"/>
                        <a:t>[DockerHub</a:t>
                      </a:r>
                      <a:r>
                        <a:rPr lang="ja-JP" altLang="en-US" sz="1400" dirty="0" smtClean="0"/>
                        <a:t>のアカウント名</a:t>
                      </a:r>
                      <a:r>
                        <a:rPr lang="en-US" altLang="ja-JP" sz="1400" dirty="0" smtClean="0"/>
                        <a:t>]/epoch-sample-</a:t>
                      </a:r>
                      <a:r>
                        <a:rPr lang="en-US" altLang="ja-JP" sz="1400" b="1" dirty="0" err="1" smtClean="0">
                          <a:solidFill>
                            <a:srgbClr val="FF0000"/>
                          </a:solidFill>
                        </a:rPr>
                        <a:t>api</a:t>
                      </a:r>
                      <a:endParaRPr lang="en-US" altLang="ja-JP" sz="1400" b="1" dirty="0" smtClean="0">
                        <a:solidFill>
                          <a:srgbClr val="FF0000"/>
                        </a:solidFill>
                      </a:endParaRPr>
                    </a:p>
                    <a:p>
                      <a:r>
                        <a:rPr lang="en-US" altLang="ja-JP" sz="1200" dirty="0" smtClean="0">
                          <a:solidFill>
                            <a:srgbClr val="FF0000"/>
                          </a:solidFill>
                        </a:rPr>
                        <a:t>※</a:t>
                      </a:r>
                      <a:r>
                        <a:rPr lang="ja-JP" altLang="en-US" sz="1200" dirty="0" smtClean="0">
                          <a:solidFill>
                            <a:srgbClr val="FF0000"/>
                          </a:solidFill>
                        </a:rPr>
                        <a:t>ユーザ名入力後に表示される内容を修正してください。</a:t>
                      </a:r>
                      <a:endParaRPr lang="en-US" altLang="ja-JP" sz="1200" dirty="0" smtClean="0">
                        <a:solidFill>
                          <a:srgbClr val="FF0000"/>
                        </a:solidFill>
                      </a:endParaRPr>
                    </a:p>
                  </a:txBody>
                  <a:tcPr/>
                </a:tc>
                <a:tc>
                  <a:txBody>
                    <a:bodyPr/>
                    <a:lstStyle/>
                    <a:p>
                      <a:r>
                        <a:rPr kumimoji="1" lang="en-US" altLang="ja-JP" sz="1400" dirty="0" smtClean="0"/>
                        <a:t>DockerHub</a:t>
                      </a:r>
                      <a:r>
                        <a:rPr kumimoji="1" lang="ja-JP" altLang="en-US" sz="1400" dirty="0" smtClean="0"/>
                        <a:t>のイメージ出力先のパス</a:t>
                      </a:r>
                      <a:endParaRPr kumimoji="1" lang="ja-JP" altLang="en-US" sz="1400" dirty="0"/>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10717521" y="398410"/>
            <a:ext cx="324863" cy="261266"/>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11288407" y="420866"/>
            <a:ext cx="576064" cy="357200"/>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 name="図 3"/>
          <p:cNvPicPr>
            <a:picLocks noChangeAspect="1"/>
          </p:cNvPicPr>
          <p:nvPr/>
        </p:nvPicPr>
        <p:blipFill>
          <a:blip r:embed="rId4"/>
          <a:stretch>
            <a:fillRect/>
          </a:stretch>
        </p:blipFill>
        <p:spPr>
          <a:xfrm>
            <a:off x="4871864" y="1548000"/>
            <a:ext cx="3397672" cy="3298984"/>
          </a:xfrm>
          <a:prstGeom prst="rect">
            <a:avLst/>
          </a:prstGeom>
        </p:spPr>
      </p:pic>
      <p:sp>
        <p:nvSpPr>
          <p:cNvPr id="33" name="角丸四角形吹き出し 32"/>
          <p:cNvSpPr/>
          <p:nvPr/>
        </p:nvSpPr>
        <p:spPr bwMode="auto">
          <a:xfrm>
            <a:off x="6647242" y="2083269"/>
            <a:ext cx="1368152" cy="355037"/>
          </a:xfrm>
          <a:prstGeom prst="wedgeRoundRectCallout">
            <a:avLst>
              <a:gd name="adj1" fmla="val -79777"/>
              <a:gd name="adj2" fmla="val -3001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DockerHub</a:t>
            </a:r>
            <a:r>
              <a:rPr lang="ja-JP" altLang="en-US" sz="1100" dirty="0" smtClean="0">
                <a:latin typeface="+mn-ea"/>
              </a:rPr>
              <a:t>を選択</a:t>
            </a:r>
            <a:endParaRPr kumimoji="1" lang="ja-JP" altLang="en-US" sz="1100" dirty="0" smtClean="0">
              <a:latin typeface="+mn-ea"/>
            </a:endParaRPr>
          </a:p>
        </p:txBody>
      </p:sp>
      <p:sp>
        <p:nvSpPr>
          <p:cNvPr id="17" name="角丸四角形 16"/>
          <p:cNvSpPr/>
          <p:nvPr/>
        </p:nvSpPr>
        <p:spPr bwMode="auto">
          <a:xfrm>
            <a:off x="5690512" y="2082046"/>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4913523" y="4649118"/>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吹き出し 25"/>
          <p:cNvSpPr/>
          <p:nvPr/>
        </p:nvSpPr>
        <p:spPr bwMode="auto">
          <a:xfrm>
            <a:off x="5757400" y="4524196"/>
            <a:ext cx="2160240" cy="355037"/>
          </a:xfrm>
          <a:prstGeom prst="wedgeRoundRectCallout">
            <a:avLst>
              <a:gd name="adj1" fmla="val -67282"/>
              <a:gd name="adj2" fmla="val 2799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1201423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p:cNvGrpSpPr/>
          <p:nvPr/>
        </p:nvGrpSpPr>
        <p:grpSpPr>
          <a:xfrm>
            <a:off x="576000" y="1548000"/>
            <a:ext cx="4500000" cy="2239478"/>
            <a:chOff x="623392" y="1340768"/>
            <a:chExt cx="4500000" cy="2239478"/>
          </a:xfrm>
        </p:grpSpPr>
        <p:pic>
          <p:nvPicPr>
            <p:cNvPr id="25" name="図 24"/>
            <p:cNvPicPr>
              <a:picLocks noChangeAspect="1"/>
            </p:cNvPicPr>
            <p:nvPr/>
          </p:nvPicPr>
          <p:blipFill>
            <a:blip r:embed="rId2"/>
            <a:stretch>
              <a:fillRect/>
            </a:stretch>
          </p:blipFill>
          <p:spPr>
            <a:xfrm>
              <a:off x="623392" y="1340768"/>
              <a:ext cx="4500000" cy="2239478"/>
            </a:xfrm>
            <a:prstGeom prst="rect">
              <a:avLst/>
            </a:prstGeom>
            <a:ln>
              <a:solidFill>
                <a:srgbClr val="000000"/>
              </a:solidFill>
            </a:ln>
          </p:spPr>
        </p:pic>
        <p:sp>
          <p:nvSpPr>
            <p:cNvPr id="26" name="フリーフォーム 25"/>
            <p:cNvSpPr/>
            <p:nvPr/>
          </p:nvSpPr>
          <p:spPr bwMode="auto">
            <a:xfrm>
              <a:off x="623392" y="1340768"/>
              <a:ext cx="4500000" cy="2239478"/>
            </a:xfrm>
            <a:custGeom>
              <a:avLst/>
              <a:gdLst>
                <a:gd name="connsiteX0" fmla="*/ 2232248 w 4500000"/>
                <a:gd name="connsiteY0" fmla="*/ 1188152 h 2239478"/>
                <a:gd name="connsiteX1" fmla="*/ 2232248 w 4500000"/>
                <a:gd name="connsiteY1" fmla="*/ 1386152 h 2239478"/>
                <a:gd name="connsiteX2" fmla="*/ 3852248 w 4500000"/>
                <a:gd name="connsiteY2" fmla="*/ 1386152 h 2239478"/>
                <a:gd name="connsiteX3" fmla="*/ 3852248 w 4500000"/>
                <a:gd name="connsiteY3" fmla="*/ 1188152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1188152"/>
                  </a:moveTo>
                  <a:lnTo>
                    <a:pt x="2232248" y="1386152"/>
                  </a:lnTo>
                  <a:lnTo>
                    <a:pt x="3852248" y="1386152"/>
                  </a:lnTo>
                  <a:lnTo>
                    <a:pt x="3852248" y="1188152"/>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pic>
        <p:nvPicPr>
          <p:cNvPr id="4" name="図 3"/>
          <p:cNvPicPr>
            <a:picLocks noChangeAspect="1"/>
          </p:cNvPicPr>
          <p:nvPr/>
        </p:nvPicPr>
        <p:blipFill>
          <a:blip r:embed="rId3"/>
          <a:stretch>
            <a:fillRect/>
          </a:stretch>
        </p:blipFill>
        <p:spPr>
          <a:xfrm>
            <a:off x="4881261" y="1876040"/>
            <a:ext cx="3353268" cy="2222906"/>
          </a:xfrm>
          <a:prstGeom prst="rect">
            <a:avLst/>
          </a:prstGeom>
          <a:ln>
            <a:solidFill>
              <a:schemeClr val="tx1"/>
            </a:solidFill>
          </a:ln>
        </p:spPr>
      </p:pic>
      <p:pic>
        <p:nvPicPr>
          <p:cNvPr id="34" name="図 33"/>
          <p:cNvPicPr>
            <a:picLocks noChangeAspect="1"/>
          </p:cNvPicPr>
          <p:nvPr/>
        </p:nvPicPr>
        <p:blipFill>
          <a:blip r:embed="rId4"/>
          <a:stretch>
            <a:fillRect/>
          </a:stretch>
        </p:blipFill>
        <p:spPr>
          <a:xfrm>
            <a:off x="7419355" y="53060"/>
            <a:ext cx="4730906" cy="1792379"/>
          </a:xfrm>
          <a:prstGeom prst="rect">
            <a:avLst/>
          </a:prstGeom>
          <a:solidFill>
            <a:schemeClr val="bg1"/>
          </a:solidFill>
        </p:spPr>
      </p:pic>
      <p:sp>
        <p:nvSpPr>
          <p:cNvPr id="37" name="テキスト ボックス 36"/>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sp>
        <p:nvSpPr>
          <p:cNvPr id="3" name="コンテンツ プレースホルダー 2"/>
          <p:cNvSpPr>
            <a:spLocks noGrp="1"/>
          </p:cNvSpPr>
          <p:nvPr>
            <p:ph sz="quarter" idx="10"/>
          </p:nvPr>
        </p:nvSpPr>
        <p:spPr>
          <a:xfrm>
            <a:off x="239350" y="836712"/>
            <a:ext cx="11713301" cy="1367812"/>
          </a:xfrm>
        </p:spPr>
        <p:txBody>
          <a:bodyPr>
            <a:normAutofit/>
          </a:bodyPr>
          <a:lstStyle/>
          <a:p>
            <a:r>
              <a:rPr lang="ja-JP" altLang="en-US" dirty="0" smtClean="0"/>
              <a:t>パイプライン</a:t>
            </a:r>
            <a:r>
              <a:rPr lang="en-US" altLang="ja-JP" dirty="0" smtClean="0"/>
              <a:t>Argo</a:t>
            </a:r>
            <a:r>
              <a:rPr lang="ja-JP" altLang="en-US" dirty="0" smtClean="0"/>
              <a:t> </a:t>
            </a:r>
            <a:r>
              <a:rPr lang="en-US" altLang="ja-JP" dirty="0" smtClean="0"/>
              <a:t>CD</a:t>
            </a:r>
            <a:endParaRPr lang="ja-JP" altLang="en-US" dirty="0" smtClean="0"/>
          </a:p>
          <a:p>
            <a:pPr marL="180000" lvl="1" indent="0">
              <a:buNone/>
            </a:pPr>
            <a:r>
              <a:rPr lang="en-US" altLang="ja-JP" dirty="0" err="1" smtClean="0"/>
              <a:t>ArgoCD</a:t>
            </a:r>
            <a:r>
              <a:rPr lang="ja-JP" altLang="en-US" dirty="0" smtClean="0"/>
              <a:t>に設定する</a:t>
            </a:r>
            <a:r>
              <a:rPr lang="en-US" altLang="ja-JP" dirty="0" smtClean="0"/>
              <a:t>Deploy</a:t>
            </a:r>
            <a:r>
              <a:rPr lang="ja-JP" altLang="en-US" dirty="0" smtClean="0"/>
              <a:t>先の情報を入力します。</a:t>
            </a:r>
            <a:endParaRPr lang="en-US" altLang="ja-JP" dirty="0" smtClean="0"/>
          </a:p>
          <a:p>
            <a:endParaRPr lang="en-US" altLang="ja-JP" dirty="0" smtClean="0"/>
          </a:p>
          <a:p>
            <a:pPr marL="0" indent="0">
              <a:buNone/>
            </a:pPr>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(5/7</a:t>
            </a:r>
            <a:r>
              <a:rPr lang="en-US" altLang="ja-JP" b="1" dirty="0"/>
              <a:t>)</a:t>
            </a:r>
            <a:endParaRPr kumimoji="1" lang="ja-JP" altLang="en-US" dirty="0"/>
          </a:p>
        </p:txBody>
      </p:sp>
      <p:sp>
        <p:nvSpPr>
          <p:cNvPr id="7" name="角丸四角形 6"/>
          <p:cNvSpPr/>
          <p:nvPr/>
        </p:nvSpPr>
        <p:spPr bwMode="auto">
          <a:xfrm>
            <a:off x="4248000" y="2710800"/>
            <a:ext cx="216024" cy="2295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4" name="表 13"/>
          <p:cNvGraphicFramePr>
            <a:graphicFrameLocks noGrp="1"/>
          </p:cNvGraphicFramePr>
          <p:nvPr>
            <p:extLst/>
          </p:nvPr>
        </p:nvGraphicFramePr>
        <p:xfrm>
          <a:off x="607320" y="4221088"/>
          <a:ext cx="10817272" cy="964302"/>
        </p:xfrm>
        <a:graphic>
          <a:graphicData uri="http://schemas.openxmlformats.org/drawingml/2006/table">
            <a:tbl>
              <a:tblPr firstRow="1" bandCol="1">
                <a:tableStyleId>{93296810-A885-4BE3-A3E7-6D5BEEA58F35}</a:tableStyleId>
              </a:tblPr>
              <a:tblGrid>
                <a:gridCol w="2661511">
                  <a:extLst>
                    <a:ext uri="{9D8B030D-6E8A-4147-A177-3AD203B41FA5}">
                      <a16:colId xmlns:a16="http://schemas.microsoft.com/office/drawing/2014/main" val="1081318694"/>
                    </a:ext>
                  </a:extLst>
                </a:gridCol>
                <a:gridCol w="4114618">
                  <a:extLst>
                    <a:ext uri="{9D8B030D-6E8A-4147-A177-3AD203B41FA5}">
                      <a16:colId xmlns:a16="http://schemas.microsoft.com/office/drawing/2014/main" val="1720054621"/>
                    </a:ext>
                  </a:extLst>
                </a:gridCol>
                <a:gridCol w="4041143">
                  <a:extLst>
                    <a:ext uri="{9D8B030D-6E8A-4147-A177-3AD203B41FA5}">
                      <a16:colId xmlns:a16="http://schemas.microsoft.com/office/drawing/2014/main" val="3967402424"/>
                    </a:ext>
                  </a:extLst>
                </a:gridCol>
              </a:tblGrid>
              <a:tr h="296774">
                <a:tc>
                  <a:txBody>
                    <a:bodyPr/>
                    <a:lstStyle/>
                    <a:p>
                      <a:r>
                        <a:rPr kumimoji="1" lang="ja-JP" altLang="en-US" sz="1400" dirty="0" smtClean="0">
                          <a:latin typeface="+mn-lt"/>
                        </a:rPr>
                        <a:t>項目</a:t>
                      </a:r>
                      <a:endParaRPr kumimoji="1" lang="ja-JP" altLang="en-US" sz="1400" dirty="0">
                        <a:latin typeface="+mn-lt"/>
                      </a:endParaRPr>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latin typeface="+mn-lt"/>
                        </a:rPr>
                        <a:t>説明</a:t>
                      </a:r>
                      <a:endParaRPr kumimoji="1" lang="ja-JP" altLang="en-US" sz="1400" dirty="0">
                        <a:latin typeface="+mn-lt"/>
                      </a:endParaRPr>
                    </a:p>
                  </a:txBody>
                  <a:tcPr/>
                </a:tc>
                <a:extLst>
                  <a:ext uri="{0D108BD9-81ED-4DB2-BD59-A6C34878D82A}">
                    <a16:rowId xmlns:a16="http://schemas.microsoft.com/office/drawing/2014/main" val="2364561524"/>
                  </a:ext>
                </a:extLst>
              </a:tr>
              <a:tr h="321855">
                <a:tc>
                  <a:txBody>
                    <a:bodyPr/>
                    <a:lstStyle/>
                    <a:p>
                      <a:r>
                        <a:rPr lang="ja-JP" altLang="en-US" sz="1400" dirty="0" smtClean="0">
                          <a:latin typeface="+mn-lt"/>
                        </a:rPr>
                        <a:t>環境名</a:t>
                      </a:r>
                      <a:endParaRPr kumimoji="1" lang="ja-JP" altLang="en-US" sz="1400" dirty="0">
                        <a:latin typeface="+mn-lt"/>
                      </a:endParaRPr>
                    </a:p>
                  </a:txBody>
                  <a:tcPr/>
                </a:tc>
                <a:tc>
                  <a:txBody>
                    <a:bodyPr/>
                    <a:lstStyle/>
                    <a:p>
                      <a:r>
                        <a:rPr lang="en-US" altLang="ja-JP" sz="1400" dirty="0" smtClean="0">
                          <a:latin typeface="+mn-lt"/>
                        </a:rPr>
                        <a:t>staging</a:t>
                      </a:r>
                    </a:p>
                  </a:txBody>
                  <a:tcPr/>
                </a:tc>
                <a:tc>
                  <a:txBody>
                    <a:bodyPr/>
                    <a:lstStyle/>
                    <a:p>
                      <a:r>
                        <a:rPr kumimoji="1" lang="ja-JP" altLang="en-US" sz="1400" dirty="0" smtClean="0">
                          <a:latin typeface="+mn-lt"/>
                        </a:rPr>
                        <a:t>デプロイ環境の名前</a:t>
                      </a:r>
                      <a:endParaRPr kumimoji="1" lang="ja-JP" altLang="en-US" sz="1400" dirty="0">
                        <a:latin typeface="+mn-lt"/>
                      </a:endParaRPr>
                    </a:p>
                  </a:txBody>
                  <a:tcPr/>
                </a:tc>
                <a:extLst>
                  <a:ext uri="{0D108BD9-81ED-4DB2-BD59-A6C34878D82A}">
                    <a16:rowId xmlns:a16="http://schemas.microsoft.com/office/drawing/2014/main" val="907599741"/>
                  </a:ext>
                </a:extLst>
              </a:tr>
              <a:tr h="337647">
                <a:tc>
                  <a:txBody>
                    <a:bodyPr/>
                    <a:lstStyle/>
                    <a:p>
                      <a:r>
                        <a:rPr lang="en-US" altLang="ja-JP" sz="1400" dirty="0" smtClean="0">
                          <a:latin typeface="+mn-lt"/>
                        </a:rPr>
                        <a:t>Namespace	</a:t>
                      </a:r>
                      <a:endParaRPr kumimoji="1" lang="ja-JP" altLang="en-US" sz="1400" dirty="0">
                        <a:latin typeface="+mn-lt"/>
                      </a:endParaRPr>
                    </a:p>
                  </a:txBody>
                  <a:tcPr/>
                </a:tc>
                <a:tc>
                  <a:txBody>
                    <a:bodyPr/>
                    <a:lstStyle/>
                    <a:p>
                      <a:r>
                        <a:rPr lang="en-US" altLang="ja-JP" sz="1400" dirty="0" smtClean="0">
                          <a:latin typeface="+mn-lt"/>
                        </a:rPr>
                        <a:t>epoch-sample-app-staging</a:t>
                      </a:r>
                    </a:p>
                  </a:txBody>
                  <a:tcPr/>
                </a:tc>
                <a:tc>
                  <a:txBody>
                    <a:bodyPr/>
                    <a:lstStyle/>
                    <a:p>
                      <a:r>
                        <a:rPr kumimoji="1" lang="ja-JP" altLang="en-US" sz="1400" dirty="0" smtClean="0">
                          <a:latin typeface="+mn-lt"/>
                        </a:rPr>
                        <a:t>デプロイ先の</a:t>
                      </a:r>
                      <a:r>
                        <a:rPr kumimoji="1" lang="en-US" altLang="ja-JP" sz="1400" dirty="0" smtClean="0">
                          <a:latin typeface="+mn-lt"/>
                        </a:rPr>
                        <a:t>Namespace</a:t>
                      </a:r>
                      <a:endParaRPr kumimoji="1" lang="ja-JP" altLang="en-US" sz="1400" dirty="0">
                        <a:latin typeface="+mn-lt"/>
                      </a:endParaRPr>
                    </a:p>
                  </a:txBody>
                  <a:tcPr/>
                </a:tc>
                <a:extLst>
                  <a:ext uri="{0D108BD9-81ED-4DB2-BD59-A6C34878D82A}">
                    <a16:rowId xmlns:a16="http://schemas.microsoft.com/office/drawing/2014/main" val="361206398"/>
                  </a:ext>
                </a:extLst>
              </a:tr>
            </a:tbl>
          </a:graphicData>
        </a:graphic>
      </p:graphicFrame>
      <p:graphicFrame>
        <p:nvGraphicFramePr>
          <p:cNvPr id="24" name="表 23"/>
          <p:cNvGraphicFramePr>
            <a:graphicFrameLocks noGrp="1"/>
          </p:cNvGraphicFramePr>
          <p:nvPr>
            <p:extLst/>
          </p:nvPr>
        </p:nvGraphicFramePr>
        <p:xfrm>
          <a:off x="607319" y="5556491"/>
          <a:ext cx="10817273" cy="964335"/>
        </p:xfrm>
        <a:graphic>
          <a:graphicData uri="http://schemas.openxmlformats.org/drawingml/2006/table">
            <a:tbl>
              <a:tblPr firstRow="1" bandCol="1">
                <a:tableStyleId>{93296810-A885-4BE3-A3E7-6D5BEEA58F35}</a:tableStyleId>
              </a:tblPr>
              <a:tblGrid>
                <a:gridCol w="2661512">
                  <a:extLst>
                    <a:ext uri="{9D8B030D-6E8A-4147-A177-3AD203B41FA5}">
                      <a16:colId xmlns:a16="http://schemas.microsoft.com/office/drawing/2014/main" val="1081318694"/>
                    </a:ext>
                  </a:extLst>
                </a:gridCol>
                <a:gridCol w="4123141">
                  <a:extLst>
                    <a:ext uri="{9D8B030D-6E8A-4147-A177-3AD203B41FA5}">
                      <a16:colId xmlns:a16="http://schemas.microsoft.com/office/drawing/2014/main" val="1720054621"/>
                    </a:ext>
                  </a:extLst>
                </a:gridCol>
                <a:gridCol w="4032620">
                  <a:extLst>
                    <a:ext uri="{9D8B030D-6E8A-4147-A177-3AD203B41FA5}">
                      <a16:colId xmlns:a16="http://schemas.microsoft.com/office/drawing/2014/main" val="3967402424"/>
                    </a:ext>
                  </a:extLst>
                </a:gridCol>
              </a:tblGrid>
              <a:tr h="321445">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321445">
                <a:tc>
                  <a:txBody>
                    <a:bodyPr/>
                    <a:lstStyle/>
                    <a:p>
                      <a:r>
                        <a:rPr lang="ja-JP" altLang="en-US" sz="1400" dirty="0" smtClean="0"/>
                        <a:t>環境名</a:t>
                      </a:r>
                      <a:endParaRPr kumimoji="1" lang="ja-JP" altLang="en-US" sz="1400" dirty="0"/>
                    </a:p>
                  </a:txBody>
                  <a:tcPr/>
                </a:tc>
                <a:tc>
                  <a:txBody>
                    <a:bodyPr/>
                    <a:lstStyle/>
                    <a:p>
                      <a:r>
                        <a:rPr lang="en-US" altLang="ja-JP" sz="1400" dirty="0" smtClean="0"/>
                        <a:t>production</a:t>
                      </a:r>
                      <a:endParaRPr lang="en-US" altLang="ja-JP" sz="1400" dirty="0"/>
                    </a:p>
                  </a:txBody>
                  <a:tcPr/>
                </a:tc>
                <a:tc>
                  <a:txBody>
                    <a:bodyPr/>
                    <a:lstStyle/>
                    <a:p>
                      <a:r>
                        <a:rPr kumimoji="1" lang="ja-JP" altLang="en-US" sz="1400" dirty="0" smtClean="0"/>
                        <a:t>デプロイ環境の名前</a:t>
                      </a:r>
                      <a:endParaRPr kumimoji="1" lang="ja-JP" altLang="en-US" sz="1400" dirty="0"/>
                    </a:p>
                  </a:txBody>
                  <a:tcPr/>
                </a:tc>
                <a:extLst>
                  <a:ext uri="{0D108BD9-81ED-4DB2-BD59-A6C34878D82A}">
                    <a16:rowId xmlns:a16="http://schemas.microsoft.com/office/drawing/2014/main" val="907599741"/>
                  </a:ext>
                </a:extLst>
              </a:tr>
              <a:tr h="321445">
                <a:tc>
                  <a:txBody>
                    <a:bodyPr/>
                    <a:lstStyle/>
                    <a:p>
                      <a:r>
                        <a:rPr lang="en-US" altLang="ja-JP" sz="1400" dirty="0" smtClean="0"/>
                        <a:t>Namespace	</a:t>
                      </a:r>
                      <a:endParaRPr kumimoji="1" lang="ja-JP" altLang="en-US" sz="1400" dirty="0"/>
                    </a:p>
                  </a:txBody>
                  <a:tcPr/>
                </a:tc>
                <a:tc>
                  <a:txBody>
                    <a:bodyPr/>
                    <a:lstStyle/>
                    <a:p>
                      <a:r>
                        <a:rPr lang="en-US" altLang="ja-JP" sz="1400" dirty="0" smtClean="0"/>
                        <a:t>epoch-sample-app-production</a:t>
                      </a:r>
                      <a:endParaRPr lang="en-US" altLang="ja-JP"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デプロイ先の</a:t>
                      </a:r>
                      <a:r>
                        <a:rPr kumimoji="1" lang="en-US" altLang="ja-JP" sz="1400" dirty="0" smtClean="0"/>
                        <a:t>Namespace</a:t>
                      </a:r>
                      <a:endParaRPr kumimoji="1" lang="ja-JP" altLang="en-US" sz="1400" dirty="0" smtClean="0"/>
                    </a:p>
                  </a:txBody>
                  <a:tcPr/>
                </a:tc>
                <a:extLst>
                  <a:ext uri="{0D108BD9-81ED-4DB2-BD59-A6C34878D82A}">
                    <a16:rowId xmlns:a16="http://schemas.microsoft.com/office/drawing/2014/main" val="361206398"/>
                  </a:ext>
                </a:extLst>
              </a:tr>
            </a:tbl>
          </a:graphicData>
        </a:graphic>
      </p:graphicFrame>
      <p:sp>
        <p:nvSpPr>
          <p:cNvPr id="33" name="角丸四角形 32"/>
          <p:cNvSpPr/>
          <p:nvPr/>
        </p:nvSpPr>
        <p:spPr bwMode="auto">
          <a:xfrm>
            <a:off x="607320" y="3938659"/>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kumimoji="1" lang="en-US" altLang="ja-JP" sz="1400" b="1" dirty="0" smtClean="0">
                <a:solidFill>
                  <a:srgbClr val="C00000"/>
                </a:solidFill>
                <a:latin typeface="+mn-ea"/>
              </a:rPr>
              <a:t>1</a:t>
            </a:r>
            <a:r>
              <a:rPr kumimoji="1" lang="ja-JP" altLang="en-US" sz="1400" b="1" dirty="0" smtClean="0">
                <a:solidFill>
                  <a:srgbClr val="C00000"/>
                </a:solidFill>
                <a:latin typeface="+mn-ea"/>
              </a:rPr>
              <a:t>：</a:t>
            </a:r>
            <a:r>
              <a:rPr kumimoji="1" lang="en-US" altLang="ja-JP" sz="1400" b="1" dirty="0" smtClean="0">
                <a:solidFill>
                  <a:srgbClr val="C00000"/>
                </a:solidFill>
                <a:latin typeface="+mn-ea"/>
              </a:rPr>
              <a:t>Staging</a:t>
            </a:r>
            <a:r>
              <a:rPr kumimoji="1" lang="ja-JP" altLang="en-US" sz="1400" b="1" dirty="0" smtClean="0">
                <a:solidFill>
                  <a:srgbClr val="C00000"/>
                </a:solidFill>
                <a:latin typeface="+mn-ea"/>
              </a:rPr>
              <a:t>環境</a:t>
            </a:r>
          </a:p>
        </p:txBody>
      </p:sp>
      <p:sp>
        <p:nvSpPr>
          <p:cNvPr id="19" name="角丸四角形 18"/>
          <p:cNvSpPr/>
          <p:nvPr/>
        </p:nvSpPr>
        <p:spPr bwMode="auto">
          <a:xfrm>
            <a:off x="607320" y="5274062"/>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lang="en-US" altLang="ja-JP" sz="1400" b="1" dirty="0" smtClean="0">
                <a:solidFill>
                  <a:srgbClr val="C00000"/>
                </a:solidFill>
                <a:latin typeface="+mn-ea"/>
              </a:rPr>
              <a:t>2</a:t>
            </a:r>
            <a:r>
              <a:rPr lang="ja-JP" altLang="en-US" sz="1400" b="1" dirty="0" smtClean="0">
                <a:solidFill>
                  <a:srgbClr val="C00000"/>
                </a:solidFill>
                <a:latin typeface="+mn-ea"/>
              </a:rPr>
              <a:t>：</a:t>
            </a:r>
            <a:r>
              <a:rPr lang="en-US" altLang="ja-JP" sz="1400" b="1" dirty="0" smtClean="0">
                <a:solidFill>
                  <a:srgbClr val="C00000"/>
                </a:solidFill>
                <a:latin typeface="+mn-ea"/>
              </a:rPr>
              <a:t>Production</a:t>
            </a:r>
            <a:r>
              <a:rPr lang="ja-JP" altLang="en-US" sz="1400" b="1" dirty="0" smtClean="0">
                <a:solidFill>
                  <a:srgbClr val="C00000"/>
                </a:solidFill>
                <a:latin typeface="+mn-ea"/>
              </a:rPr>
              <a:t>環境</a:t>
            </a:r>
            <a:endParaRPr kumimoji="1" lang="ja-JP" altLang="en-US" sz="1400" b="1" dirty="0" smtClean="0">
              <a:solidFill>
                <a:srgbClr val="C00000"/>
              </a:solidFill>
              <a:latin typeface="+mn-ea"/>
            </a:endParaRPr>
          </a:p>
        </p:txBody>
      </p:sp>
      <p:sp>
        <p:nvSpPr>
          <p:cNvPr id="27" name="角丸四角形 26"/>
          <p:cNvSpPr/>
          <p:nvPr/>
        </p:nvSpPr>
        <p:spPr bwMode="auto">
          <a:xfrm>
            <a:off x="10543536" y="1378619"/>
            <a:ext cx="484682" cy="27356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p:nvPr/>
        </p:nvCxnSpPr>
        <p:spPr bwMode="auto">
          <a:xfrm flipV="1">
            <a:off x="4478526" y="2806656"/>
            <a:ext cx="460404" cy="1889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5" name="角丸四角形 34"/>
          <p:cNvSpPr/>
          <p:nvPr/>
        </p:nvSpPr>
        <p:spPr bwMode="auto">
          <a:xfrm>
            <a:off x="4900091" y="2383612"/>
            <a:ext cx="3284141" cy="18987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吹き出し 35"/>
          <p:cNvSpPr/>
          <p:nvPr/>
        </p:nvSpPr>
        <p:spPr bwMode="auto">
          <a:xfrm>
            <a:off x="8544272" y="2029350"/>
            <a:ext cx="1901393" cy="944682"/>
          </a:xfrm>
          <a:prstGeom prst="wedgeRoundRectCallout">
            <a:avLst>
              <a:gd name="adj1" fmla="val -72854"/>
              <a:gd name="adj2" fmla="val -442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本</a:t>
            </a:r>
            <a:r>
              <a:rPr lang="en-US" altLang="ja-JP" sz="1100" dirty="0" err="1" smtClean="0">
                <a:latin typeface="Meiryo UI" panose="020B0604030504040204" pitchFamily="50" charset="-128"/>
                <a:ea typeface="Meiryo UI" panose="020B0604030504040204" pitchFamily="50" charset="-128"/>
              </a:rPr>
              <a:t>QuickStart</a:t>
            </a:r>
            <a:r>
              <a:rPr lang="ja-JP" altLang="en-US" sz="1100" dirty="0" smtClean="0">
                <a:latin typeface="Meiryo UI" panose="020B0604030504040204" pitchFamily="50" charset="-128"/>
                <a:ea typeface="Meiryo UI" panose="020B0604030504040204" pitchFamily="50" charset="-128"/>
              </a:rPr>
              <a:t>では</a:t>
            </a:r>
            <a:r>
              <a:rPr lang="en-US" altLang="ja-JP" sz="1100" dirty="0" smtClean="0">
                <a:latin typeface="Meiryo UI" panose="020B0604030504040204" pitchFamily="50" charset="-128"/>
                <a:ea typeface="Meiryo UI" panose="020B0604030504040204" pitchFamily="50" charset="-128"/>
              </a:rPr>
              <a:t>2</a:t>
            </a:r>
            <a:r>
              <a:rPr lang="ja-JP" altLang="en-US" sz="1100" dirty="0" err="1" smtClean="0">
                <a:latin typeface="Meiryo UI" panose="020B0604030504040204" pitchFamily="50" charset="-128"/>
                <a:ea typeface="Meiryo UI" panose="020B0604030504040204" pitchFamily="50" charset="-128"/>
              </a:rPr>
              <a:t>つの</a:t>
            </a:r>
            <a:r>
              <a:rPr lang="ja-JP" altLang="en-US" sz="1100" dirty="0" smtClean="0">
                <a:latin typeface="Meiryo UI" panose="020B0604030504040204" pitchFamily="50" charset="-128"/>
                <a:ea typeface="Meiryo UI" panose="020B0604030504040204" pitchFamily="50" charset="-128"/>
              </a:rPr>
              <a:t>環境に対して</a:t>
            </a:r>
            <a:r>
              <a:rPr lang="en-US" altLang="ja-JP" sz="1100" dirty="0" smtClean="0">
                <a:latin typeface="Meiryo UI" panose="020B0604030504040204" pitchFamily="50" charset="-128"/>
                <a:ea typeface="Meiryo UI" panose="020B0604030504040204" pitchFamily="50" charset="-128"/>
              </a:rPr>
              <a:t>Deploy</a:t>
            </a:r>
            <a:r>
              <a:rPr lang="ja-JP" altLang="en-US" sz="1100" dirty="0" smtClean="0">
                <a:latin typeface="Meiryo UI" panose="020B0604030504040204" pitchFamily="50" charset="-128"/>
                <a:ea typeface="Meiryo UI" panose="020B0604030504040204" pitchFamily="50" charset="-128"/>
              </a:rPr>
              <a:t>しますので、</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環境追加</a:t>
            </a:r>
            <a:r>
              <a:rPr lang="en-US" altLang="ja-JP" sz="1100" dirty="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ボタンを押下して、</a:t>
            </a:r>
            <a:r>
              <a:rPr kumimoji="1" lang="ja-JP" altLang="en-US" sz="1100" dirty="0" smtClean="0">
                <a:latin typeface="Meiryo UI" panose="020B0604030504040204" pitchFamily="50" charset="-128"/>
                <a:ea typeface="Meiryo UI" panose="020B0604030504040204" pitchFamily="50" charset="-128"/>
              </a:rPr>
              <a:t>環境を追加します</a:t>
            </a:r>
            <a:endParaRPr lang="en-US" altLang="ja-JP" sz="1100" dirty="0">
              <a:latin typeface="Meiryo UI" panose="020B0604030504040204" pitchFamily="50" charset="-128"/>
              <a:ea typeface="Meiryo UI" panose="020B0604030504040204" pitchFamily="50" charset="-128"/>
            </a:endParaRPr>
          </a:p>
        </p:txBody>
      </p:sp>
      <p:sp>
        <p:nvSpPr>
          <p:cNvPr id="16" name="角丸四角形吹き出し 15"/>
          <p:cNvSpPr/>
          <p:nvPr/>
        </p:nvSpPr>
        <p:spPr bwMode="auto">
          <a:xfrm>
            <a:off x="5221181" y="1267647"/>
            <a:ext cx="1901393" cy="681717"/>
          </a:xfrm>
          <a:prstGeom prst="wedgeRoundRectCallout">
            <a:avLst>
              <a:gd name="adj1" fmla="val -33368"/>
              <a:gd name="adj2" fmla="val 1225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環境の１つめと２つめはタブを選択して切り替えます</a:t>
            </a:r>
            <a:endParaRPr lang="en-US" altLang="ja-JP" sz="1100" dirty="0">
              <a:latin typeface="Meiryo UI" panose="020B0604030504040204" pitchFamily="50" charset="-128"/>
              <a:ea typeface="Meiryo UI" panose="020B0604030504040204" pitchFamily="50" charset="-128"/>
            </a:endParaRPr>
          </a:p>
        </p:txBody>
      </p:sp>
      <p:sp>
        <p:nvSpPr>
          <p:cNvPr id="22" name="角丸四角形吹き出し 21"/>
          <p:cNvSpPr/>
          <p:nvPr/>
        </p:nvSpPr>
        <p:spPr bwMode="auto">
          <a:xfrm>
            <a:off x="7398157" y="3077756"/>
            <a:ext cx="2001933" cy="567267"/>
          </a:xfrm>
          <a:prstGeom prst="wedgeRoundRectCallout">
            <a:avLst>
              <a:gd name="adj1" fmla="val -124088"/>
              <a:gd name="adj2" fmla="val -317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a:t>
            </a:r>
            <a:r>
              <a:rPr lang="en-US" altLang="ja-JP" sz="1100" dirty="0"/>
              <a:t>EPOCH</a:t>
            </a:r>
            <a:r>
              <a:rPr lang="ja-JP" altLang="en-US" sz="1100" dirty="0"/>
              <a:t>と同じ</a:t>
            </a:r>
            <a:r>
              <a:rPr lang="en-US" altLang="ja-JP" sz="1100" dirty="0"/>
              <a:t>Kubernetes</a:t>
            </a:r>
            <a:r>
              <a:rPr lang="ja-JP" altLang="en-US" sz="1100" dirty="0" smtClean="0">
                <a:latin typeface="Meiryo UI" panose="020B0604030504040204" pitchFamily="50" charset="-128"/>
                <a:ea typeface="Meiryo UI" panose="020B0604030504040204" pitchFamily="50" charset="-128"/>
              </a:rPr>
              <a:t>」を選択</a:t>
            </a:r>
            <a:endParaRPr lang="en-US" altLang="ja-JP" sz="1100" dirty="0">
              <a:latin typeface="Meiryo UI" panose="020B0604030504040204" pitchFamily="50" charset="-128"/>
              <a:ea typeface="Meiryo UI" panose="020B0604030504040204" pitchFamily="50" charset="-128"/>
            </a:endParaRPr>
          </a:p>
        </p:txBody>
      </p:sp>
      <p:sp>
        <p:nvSpPr>
          <p:cNvPr id="30" name="角丸四角形 29"/>
          <p:cNvSpPr/>
          <p:nvPr/>
        </p:nvSpPr>
        <p:spPr bwMode="auto">
          <a:xfrm>
            <a:off x="5076000" y="3007096"/>
            <a:ext cx="875984" cy="238121"/>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 27"/>
          <p:cNvSpPr/>
          <p:nvPr/>
        </p:nvSpPr>
        <p:spPr bwMode="auto">
          <a:xfrm>
            <a:off x="4933784" y="3910032"/>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吹き出し 30"/>
          <p:cNvSpPr/>
          <p:nvPr/>
        </p:nvSpPr>
        <p:spPr bwMode="auto">
          <a:xfrm>
            <a:off x="5777193" y="3825548"/>
            <a:ext cx="1887764" cy="395540"/>
          </a:xfrm>
          <a:prstGeom prst="wedgeRoundRectCallout">
            <a:avLst>
              <a:gd name="adj1" fmla="val -65242"/>
              <a:gd name="adj2" fmla="val 1247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２つの環境情報を入力後、</a:t>
            </a:r>
            <a:endParaRPr lang="en-US" altLang="ja-JP" sz="1100" dirty="0" smtClean="0">
              <a:latin typeface="+mn-ea"/>
            </a:endParaRPr>
          </a:p>
          <a:p>
            <a:r>
              <a:rPr lang="ja-JP" altLang="en-US" sz="1100" dirty="0" smtClean="0">
                <a:latin typeface="+mn-ea"/>
              </a:rPr>
              <a:t>決定を押下します</a:t>
            </a:r>
            <a:endParaRPr kumimoji="1" lang="ja-JP" altLang="en-US" sz="1100" dirty="0" smtClean="0">
              <a:latin typeface="+mn-ea"/>
            </a:endParaRPr>
          </a:p>
        </p:txBody>
      </p:sp>
    </p:spTree>
    <p:extLst>
      <p:ext uri="{BB962C8B-B14F-4D97-AF65-F5344CB8AC3E}">
        <p14:creationId xmlns:p14="http://schemas.microsoft.com/office/powerpoint/2010/main" val="2859254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9" name="テキスト ボックス 28"/>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4" name="図 23"/>
          <p:cNvPicPr>
            <a:picLocks noChangeAspect="1"/>
          </p:cNvPicPr>
          <p:nvPr/>
        </p:nvPicPr>
        <p:blipFill>
          <a:blip r:embed="rId3"/>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8000"/>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755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223224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1259408 w 4500000"/>
              <a:gd name="connsiteY0" fmla="*/ 2212432 h 2239478"/>
              <a:gd name="connsiteX1" fmla="*/ 755408 w 4500000"/>
              <a:gd name="connsiteY1" fmla="*/ 2212432 h 2239478"/>
              <a:gd name="connsiteX2" fmla="*/ 1259408 w 4500000"/>
              <a:gd name="connsiteY2" fmla="*/ 2212432 h 2239478"/>
              <a:gd name="connsiteX3" fmla="*/ 2232248 w 4500000"/>
              <a:gd name="connsiteY3" fmla="*/ 1512168 h 2239478"/>
              <a:gd name="connsiteX4" fmla="*/ 2232248 w 4500000"/>
              <a:gd name="connsiteY4" fmla="*/ 1728192 h 2239478"/>
              <a:gd name="connsiteX5" fmla="*/ 2952328 w 4500000"/>
              <a:gd name="connsiteY5" fmla="*/ 1728192 h 2239478"/>
              <a:gd name="connsiteX6" fmla="*/ 2952328 w 4500000"/>
              <a:gd name="connsiteY6" fmla="*/ 1512168 h 2239478"/>
              <a:gd name="connsiteX7" fmla="*/ 223224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2232248 w 4500000"/>
              <a:gd name="connsiteY0" fmla="*/ 1512168 h 2239478"/>
              <a:gd name="connsiteX1" fmla="*/ 2232248 w 4500000"/>
              <a:gd name="connsiteY1" fmla="*/ 1728192 h 2239478"/>
              <a:gd name="connsiteX2" fmla="*/ 2952328 w 4500000"/>
              <a:gd name="connsiteY2" fmla="*/ 1728192 h 2239478"/>
              <a:gd name="connsiteX3" fmla="*/ 2952328 w 4500000"/>
              <a:gd name="connsiteY3" fmla="*/ 1512168 h 2239478"/>
              <a:gd name="connsiteX4" fmla="*/ 2232248 w 4500000"/>
              <a:gd name="connsiteY4" fmla="*/ 1512168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2232248" y="1512168"/>
                </a:moveTo>
                <a:lnTo>
                  <a:pt x="2232248" y="1728192"/>
                </a:lnTo>
                <a:lnTo>
                  <a:pt x="2952328" y="1728192"/>
                </a:lnTo>
                <a:lnTo>
                  <a:pt x="2952328" y="1512168"/>
                </a:lnTo>
                <a:lnTo>
                  <a:pt x="2232248" y="1512168"/>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4"/>
          <a:stretch>
            <a:fillRect/>
          </a:stretch>
        </p:blipFill>
        <p:spPr>
          <a:xfrm>
            <a:off x="4163612" y="1779078"/>
            <a:ext cx="3349076" cy="3001175"/>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005121"/>
          </a:xfrm>
        </p:spPr>
        <p:txBody>
          <a:bodyPr>
            <a:normAutofit/>
          </a:bodyPr>
          <a:lstStyle/>
          <a:p>
            <a:r>
              <a:rPr lang="en-US" altLang="ja-JP" dirty="0" err="1" smtClean="0"/>
              <a:t>IaC</a:t>
            </a:r>
            <a:r>
              <a:rPr lang="ja-JP" altLang="en-US" dirty="0" smtClean="0"/>
              <a:t>リポジトリ</a:t>
            </a:r>
            <a:endParaRPr lang="ja-JP" altLang="en-US" dirty="0"/>
          </a:p>
          <a:p>
            <a:pPr marL="180000" lvl="1" indent="0">
              <a:buNone/>
            </a:pPr>
            <a:r>
              <a:rPr lang="ja-JP" altLang="en-US" dirty="0" smtClean="0"/>
              <a:t>マニフェストの登録先となるリポジトリ情報を入力します。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(6/7</a:t>
            </a:r>
            <a:r>
              <a:rPr lang="en-US" altLang="ja-JP" b="1" dirty="0"/>
              <a:t>)</a:t>
            </a:r>
            <a:endParaRPr kumimoji="1" lang="ja-JP" altLang="en-US" dirty="0"/>
          </a:p>
        </p:txBody>
      </p:sp>
      <p:sp>
        <p:nvSpPr>
          <p:cNvPr id="10" name="角丸四角形 9"/>
          <p:cNvSpPr/>
          <p:nvPr/>
        </p:nvSpPr>
        <p:spPr bwMode="auto">
          <a:xfrm>
            <a:off x="3359696" y="3058008"/>
            <a:ext cx="216024" cy="22108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5" name="表 14"/>
          <p:cNvGraphicFramePr>
            <a:graphicFrameLocks noGrp="1"/>
          </p:cNvGraphicFramePr>
          <p:nvPr>
            <p:extLst>
              <p:ext uri="{D42A27DB-BD31-4B8C-83A1-F6EECF244321}">
                <p14:modId xmlns:p14="http://schemas.microsoft.com/office/powerpoint/2010/main" val="2940119240"/>
              </p:ext>
            </p:extLst>
          </p:nvPr>
        </p:nvGraphicFramePr>
        <p:xfrm>
          <a:off x="576000" y="5270336"/>
          <a:ext cx="10992607" cy="822960"/>
        </p:xfrm>
        <a:graphic>
          <a:graphicData uri="http://schemas.openxmlformats.org/drawingml/2006/table">
            <a:tbl>
              <a:tblPr firstRow="1" bandCol="1">
                <a:tableStyleId>{93296810-A885-4BE3-A3E7-6D5BEEA58F35}</a:tableStyleId>
              </a:tblPr>
              <a:tblGrid>
                <a:gridCol w="2534467">
                  <a:extLst>
                    <a:ext uri="{9D8B030D-6E8A-4147-A177-3AD203B41FA5}">
                      <a16:colId xmlns:a16="http://schemas.microsoft.com/office/drawing/2014/main" val="1081318694"/>
                    </a:ext>
                  </a:extLst>
                </a:gridCol>
                <a:gridCol w="4497700">
                  <a:extLst>
                    <a:ext uri="{9D8B030D-6E8A-4147-A177-3AD203B41FA5}">
                      <a16:colId xmlns:a16="http://schemas.microsoft.com/office/drawing/2014/main" val="1720054621"/>
                    </a:ext>
                  </a:extLst>
                </a:gridCol>
                <a:gridCol w="3960440">
                  <a:extLst>
                    <a:ext uri="{9D8B030D-6E8A-4147-A177-3AD203B41FA5}">
                      <a16:colId xmlns:a16="http://schemas.microsoft.com/office/drawing/2014/main" val="3967402424"/>
                    </a:ext>
                  </a:extLst>
                </a:gridCol>
              </a:tblGrid>
              <a:tr h="278637">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507337">
                <a:tc>
                  <a:txBody>
                    <a:bodyPr/>
                    <a:lstStyle/>
                    <a:p>
                      <a:r>
                        <a:rPr lang="en-US" altLang="ja-JP" sz="1400" dirty="0" err="1" smtClean="0"/>
                        <a:t>Git</a:t>
                      </a:r>
                      <a:r>
                        <a:rPr lang="ja-JP" altLang="en-US" sz="1400" dirty="0" smtClean="0"/>
                        <a:t>リポジトリ</a:t>
                      </a:r>
                      <a:r>
                        <a:rPr lang="en-US" altLang="ja-JP" sz="1400" dirty="0" smtClean="0"/>
                        <a:t>URL</a:t>
                      </a:r>
                      <a:endParaRPr kumimoji="1" lang="ja-JP" altLang="en-US" sz="1400" dirty="0"/>
                    </a:p>
                  </a:txBody>
                  <a:tcPr/>
                </a:tc>
                <a:tc>
                  <a:txBody>
                    <a:bodyPr/>
                    <a:lstStyle/>
                    <a:p>
                      <a:r>
                        <a:rPr lang="en-US" altLang="ja-JP" sz="1400" dirty="0" smtClean="0"/>
                        <a:t>https://github.com/[GitHub</a:t>
                      </a:r>
                      <a:r>
                        <a:rPr lang="ja-JP" altLang="en-US" sz="1400" dirty="0" smtClean="0"/>
                        <a:t>のアカウント名</a:t>
                      </a:r>
                      <a:r>
                        <a:rPr lang="en-US" altLang="ja-JP" sz="1400" dirty="0" smtClean="0"/>
                        <a:t>]/[</a:t>
                      </a:r>
                      <a:r>
                        <a:rPr lang="ja-JP" altLang="en-US" sz="1400" dirty="0" smtClean="0"/>
                        <a:t>各環境のリポジトリ</a:t>
                      </a:r>
                      <a:r>
                        <a:rPr lang="en-US" altLang="ja-JP" sz="1400" dirty="0" smtClean="0"/>
                        <a:t>].</a:t>
                      </a:r>
                      <a:r>
                        <a:rPr lang="en-US" altLang="ja-JP" sz="1400" dirty="0" err="1" smtClean="0"/>
                        <a:t>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各環境の</a:t>
                      </a:r>
                      <a:r>
                        <a:rPr lang="en-US" altLang="ja-JP" sz="1400" dirty="0" smtClean="0"/>
                        <a:t>manifest</a:t>
                      </a:r>
                      <a:r>
                        <a:rPr lang="ja-JP" altLang="en-US" sz="1400" dirty="0" smtClean="0"/>
                        <a:t>リポジトリの</a:t>
                      </a:r>
                      <a:r>
                        <a:rPr lang="en-US" altLang="ja-JP" sz="1400" dirty="0" smtClean="0"/>
                        <a:t>URL</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（事前準備 </a:t>
                      </a:r>
                      <a:r>
                        <a:rPr kumimoji="1" lang="en-US" altLang="ja-JP" sz="1400" dirty="0" err="1" smtClean="0"/>
                        <a:t>IaC</a:t>
                      </a:r>
                      <a:r>
                        <a:rPr kumimoji="1" lang="ja-JP" altLang="en-US" sz="1400" dirty="0" smtClean="0"/>
                        <a:t>用リポジトリの準備を参照）</a:t>
                      </a:r>
                      <a:endParaRPr lang="en-US" altLang="ja-JP" sz="1400" dirty="0" smtClean="0"/>
                    </a:p>
                  </a:txBody>
                  <a:tcPr/>
                </a:tc>
                <a:extLst>
                  <a:ext uri="{0D108BD9-81ED-4DB2-BD59-A6C34878D82A}">
                    <a16:rowId xmlns:a16="http://schemas.microsoft.com/office/drawing/2014/main" val="2874078043"/>
                  </a:ext>
                </a:extLst>
              </a:tr>
            </a:tbl>
          </a:graphicData>
        </a:graphic>
      </p:graphicFrame>
      <p:sp>
        <p:nvSpPr>
          <p:cNvPr id="19" name="角丸四角形 18"/>
          <p:cNvSpPr/>
          <p:nvPr/>
        </p:nvSpPr>
        <p:spPr bwMode="auto">
          <a:xfrm>
            <a:off x="10128448" y="1379561"/>
            <a:ext cx="490801" cy="266359"/>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吹き出し 27"/>
          <p:cNvSpPr/>
          <p:nvPr/>
        </p:nvSpPr>
        <p:spPr bwMode="auto">
          <a:xfrm>
            <a:off x="5860032" y="1859238"/>
            <a:ext cx="1288036" cy="355037"/>
          </a:xfrm>
          <a:prstGeom prst="wedgeRoundRectCallout">
            <a:avLst>
              <a:gd name="adj1" fmla="val -85779"/>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
        <p:nvSpPr>
          <p:cNvPr id="14" name="角丸四角形吹き出し 13"/>
          <p:cNvSpPr/>
          <p:nvPr/>
        </p:nvSpPr>
        <p:spPr bwMode="auto">
          <a:xfrm>
            <a:off x="5735960" y="3530825"/>
            <a:ext cx="1211856" cy="355037"/>
          </a:xfrm>
          <a:prstGeom prst="wedgeRoundRectCallout">
            <a:avLst>
              <a:gd name="adj1" fmla="val -74421"/>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環境ごとに入力</a:t>
            </a:r>
            <a:endParaRPr kumimoji="1" lang="ja-JP" altLang="en-US" sz="1100" dirty="0" smtClean="0">
              <a:latin typeface="+mn-ea"/>
            </a:endParaRPr>
          </a:p>
        </p:txBody>
      </p:sp>
      <p:cxnSp>
        <p:nvCxnSpPr>
          <p:cNvPr id="22" name="直線矢印コネクタ 21"/>
          <p:cNvCxnSpPr>
            <a:stCxn id="10" idx="3"/>
          </p:cNvCxnSpPr>
          <p:nvPr/>
        </p:nvCxnSpPr>
        <p:spPr bwMode="auto">
          <a:xfrm flipV="1">
            <a:off x="3575720" y="3102294"/>
            <a:ext cx="587892" cy="66259"/>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4273358" y="2958894"/>
            <a:ext cx="1197012" cy="143400"/>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 25"/>
          <p:cNvSpPr/>
          <p:nvPr/>
        </p:nvSpPr>
        <p:spPr bwMode="auto">
          <a:xfrm>
            <a:off x="5061355" y="2298362"/>
            <a:ext cx="468778" cy="126233"/>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吹き出し 26"/>
          <p:cNvSpPr/>
          <p:nvPr/>
        </p:nvSpPr>
        <p:spPr bwMode="auto">
          <a:xfrm>
            <a:off x="5860032" y="2571455"/>
            <a:ext cx="3456384" cy="355037"/>
          </a:xfrm>
          <a:prstGeom prst="wedgeRoundRectCallout">
            <a:avLst>
              <a:gd name="adj1" fmla="val -63751"/>
              <a:gd name="adj2" fmla="val 5636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アプリケーションコードリポジトリと同一を選択</a:t>
            </a:r>
            <a:endParaRPr kumimoji="1" lang="ja-JP" altLang="en-US" sz="1100" dirty="0" smtClean="0">
              <a:latin typeface="+mn-ea"/>
            </a:endParaRPr>
          </a:p>
        </p:txBody>
      </p:sp>
      <p:sp>
        <p:nvSpPr>
          <p:cNvPr id="20" name="角丸四角形 19"/>
          <p:cNvSpPr/>
          <p:nvPr/>
        </p:nvSpPr>
        <p:spPr bwMode="auto">
          <a:xfrm>
            <a:off x="4206671" y="4593077"/>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5015231" y="4469669"/>
            <a:ext cx="2160240" cy="355037"/>
          </a:xfrm>
          <a:prstGeom prst="wedgeRoundRectCallout">
            <a:avLst>
              <a:gd name="adj1" fmla="val -66772"/>
              <a:gd name="adj2" fmla="val 4040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入力完了後、決定を押下します</a:t>
            </a:r>
            <a:endParaRPr kumimoji="1" lang="ja-JP" altLang="en-US" sz="1100" dirty="0" smtClean="0">
              <a:latin typeface="+mn-ea"/>
            </a:endParaRPr>
          </a:p>
        </p:txBody>
      </p:sp>
    </p:spTree>
    <p:extLst>
      <p:ext uri="{BB962C8B-B14F-4D97-AF65-F5344CB8AC3E}">
        <p14:creationId xmlns:p14="http://schemas.microsoft.com/office/powerpoint/2010/main" val="2965439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6438"/>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512168 h 2239478"/>
              <a:gd name="connsiteX6" fmla="*/ 2232248 w 4500000"/>
              <a:gd name="connsiteY6" fmla="*/ 1728192 h 2239478"/>
              <a:gd name="connsiteX7" fmla="*/ 2952328 w 4500000"/>
              <a:gd name="connsiteY7" fmla="*/ 1728192 h 2239478"/>
              <a:gd name="connsiteX8" fmla="*/ 295232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728192 h 2239478"/>
              <a:gd name="connsiteX6" fmla="*/ 2232248 w 4500000"/>
              <a:gd name="connsiteY6" fmla="*/ 1728192 h 2239478"/>
              <a:gd name="connsiteX7" fmla="*/ 2952328 w 4500000"/>
              <a:gd name="connsiteY7" fmla="*/ 1728192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755408" y="2104432"/>
                </a:moveTo>
                <a:lnTo>
                  <a:pt x="755408" y="2212432"/>
                </a:lnTo>
                <a:lnTo>
                  <a:pt x="1259408" y="2212432"/>
                </a:lnTo>
                <a:lnTo>
                  <a:pt x="1259408" y="2104432"/>
                </a:lnTo>
                <a:lnTo>
                  <a:pt x="755408" y="2104432"/>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1005121"/>
          </a:xfrm>
        </p:spPr>
        <p:txBody>
          <a:bodyPr>
            <a:normAutofit/>
          </a:bodyPr>
          <a:lstStyle/>
          <a:p>
            <a:r>
              <a:rPr lang="ja-JP" altLang="en-US" dirty="0" smtClean="0"/>
              <a:t>ワークスペース作成</a:t>
            </a:r>
            <a:endParaRPr lang="ja-JP" altLang="en-US" dirty="0"/>
          </a:p>
          <a:p>
            <a:pPr marL="180000" lvl="1" indent="0">
              <a:buNone/>
            </a:pPr>
            <a:r>
              <a:rPr lang="ja-JP" altLang="en-US" dirty="0" smtClean="0"/>
              <a:t>すべての入力が完了しましたら</a:t>
            </a:r>
            <a:r>
              <a:rPr lang="en-US" altLang="ja-JP" dirty="0" smtClean="0"/>
              <a:t>【</a:t>
            </a:r>
            <a:r>
              <a:rPr lang="ja-JP" altLang="en-US" dirty="0" smtClean="0"/>
              <a:t>ワークスペース作成</a:t>
            </a:r>
            <a:r>
              <a:rPr lang="en-US" altLang="ja-JP" dirty="0" smtClean="0"/>
              <a:t>】</a:t>
            </a:r>
            <a:r>
              <a:rPr lang="ja-JP" altLang="en-US" dirty="0" smtClean="0"/>
              <a:t>ボタンを押下します。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(7/7</a:t>
            </a:r>
            <a:r>
              <a:rPr lang="en-US" altLang="ja-JP" b="1" dirty="0"/>
              <a:t>)</a:t>
            </a:r>
            <a:endParaRPr kumimoji="1" lang="ja-JP" altLang="en-US" dirty="0"/>
          </a:p>
        </p:txBody>
      </p:sp>
      <p:sp>
        <p:nvSpPr>
          <p:cNvPr id="17" name="角丸四角形吹き出し 16"/>
          <p:cNvSpPr/>
          <p:nvPr/>
        </p:nvSpPr>
        <p:spPr bwMode="auto">
          <a:xfrm>
            <a:off x="1919536" y="4077072"/>
            <a:ext cx="4608512" cy="576064"/>
          </a:xfrm>
          <a:prstGeom prst="wedgeRoundRectCallout">
            <a:avLst>
              <a:gd name="adj1" fmla="val -51121"/>
              <a:gd name="adj2" fmla="val -1029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600" dirty="0" smtClean="0"/>
              <a:t>【</a:t>
            </a:r>
            <a:r>
              <a:rPr lang="ja-JP" altLang="en-US" sz="1600" dirty="0"/>
              <a:t>ワークスペース作成</a:t>
            </a:r>
            <a:r>
              <a:rPr lang="en-US" altLang="ja-JP" sz="1600" dirty="0"/>
              <a:t>】</a:t>
            </a:r>
            <a:r>
              <a:rPr lang="ja-JP" altLang="en-US" sz="1600" dirty="0"/>
              <a:t>ボタンを</a:t>
            </a:r>
            <a:r>
              <a:rPr lang="ja-JP" altLang="en-US" sz="1600" dirty="0" smtClean="0"/>
              <a:t>押下します</a:t>
            </a:r>
            <a:endParaRPr kumimoji="1" lang="ja-JP" altLang="en-US" sz="1600" dirty="0" smtClean="0">
              <a:latin typeface="+mn-ea"/>
            </a:endParaRPr>
          </a:p>
        </p:txBody>
      </p:sp>
      <p:sp>
        <p:nvSpPr>
          <p:cNvPr id="26" name="角丸四角形 25"/>
          <p:cNvSpPr/>
          <p:nvPr/>
        </p:nvSpPr>
        <p:spPr bwMode="auto">
          <a:xfrm>
            <a:off x="1343472" y="3625752"/>
            <a:ext cx="504056" cy="1632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854991" y="5229200"/>
            <a:ext cx="6480720"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これで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パイプラインが構築されました。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チュートリアルを実践して</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パイプラインを体験してみましょう！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37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a:t>
            </a:r>
            <a:r>
              <a:rPr lang="ja-JP" altLang="en-US" dirty="0" smtClean="0"/>
              <a:t> チュートリアル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CI/CD</a:t>
            </a:r>
            <a:r>
              <a:rPr kumimoji="1" lang="ja-JP" altLang="en-US" dirty="0" smtClean="0"/>
              <a:t>ワークフローを体験してみましょう。</a:t>
            </a:r>
            <a:endParaRPr kumimoji="1" lang="ja-JP" altLang="en-US" dirty="0"/>
          </a:p>
        </p:txBody>
      </p:sp>
    </p:spTree>
    <p:extLst>
      <p:ext uri="{BB962C8B-B14F-4D97-AF65-F5344CB8AC3E}">
        <p14:creationId xmlns:p14="http://schemas.microsoft.com/office/powerpoint/2010/main" val="1372511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a:t>
            </a:r>
            <a:r>
              <a:rPr kumimoji="1" lang="ja-JP" altLang="en-US" dirty="0" smtClean="0"/>
              <a:t> はじめに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4241673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CI/CD</a:t>
            </a:r>
            <a:r>
              <a:rPr lang="ja-JP" altLang="en-US" dirty="0" smtClean="0"/>
              <a:t>開発シナリオ</a:t>
            </a:r>
            <a:endParaRPr lang="en-US" altLang="ja-JP" dirty="0"/>
          </a:p>
          <a:p>
            <a:pPr marL="0" indent="0">
              <a:buNone/>
            </a:pPr>
            <a:r>
              <a:rPr lang="ja-JP" altLang="en-US" sz="1600" dirty="0" smtClean="0"/>
              <a:t>   チュートリアルでは以下のシナリオに沿って、</a:t>
            </a:r>
            <a:r>
              <a:rPr lang="en-US" altLang="ja-JP" sz="1600" dirty="0" smtClean="0"/>
              <a:t>CI/CD</a:t>
            </a:r>
            <a:r>
              <a:rPr lang="ja-JP" altLang="en-US" sz="1600" dirty="0" smtClean="0"/>
              <a:t>ワークフローの手順を実施していきます。</a:t>
            </a:r>
            <a:endParaRPr lang="en-US" altLang="ja-JP" sz="1600" dirty="0" smtClean="0"/>
          </a:p>
          <a:p>
            <a:pPr marL="0" indent="0">
              <a:buNone/>
            </a:pPr>
            <a:r>
              <a:rPr lang="ja-JP" altLang="en-US" sz="1600" dirty="0"/>
              <a:t> </a:t>
            </a:r>
            <a:r>
              <a:rPr lang="ja-JP" altLang="en-US" sz="1600" dirty="0" smtClean="0"/>
              <a:t>  本</a:t>
            </a:r>
            <a:r>
              <a:rPr lang="en-US" altLang="ja-JP" sz="1600" dirty="0" err="1" smtClean="0"/>
              <a:t>QuickStart</a:t>
            </a:r>
            <a:r>
              <a:rPr lang="ja-JP" altLang="en-US" sz="1600" dirty="0" smtClean="0"/>
              <a:t>で作成する</a:t>
            </a:r>
            <a:r>
              <a:rPr lang="en-US" altLang="ja-JP" sz="1600" dirty="0" smtClean="0"/>
              <a:t>EC</a:t>
            </a:r>
            <a:r>
              <a:rPr lang="ja-JP" altLang="en-US" sz="1600" dirty="0" smtClean="0"/>
              <a:t>サイトは、サンプルアプリケーションを用いて実施していきます。</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180000" lvl="1" indent="0">
              <a:buNone/>
            </a:pP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1" name="角丸四角形吹き出し 60"/>
          <p:cNvSpPr/>
          <p:nvPr/>
        </p:nvSpPr>
        <p:spPr bwMode="auto">
          <a:xfrm>
            <a:off x="9053740" y="5069803"/>
            <a:ext cx="2897612" cy="1167509"/>
          </a:xfrm>
          <a:prstGeom prst="wedgeRoundRectCallout">
            <a:avLst>
              <a:gd name="adj1" fmla="val -64023"/>
              <a:gd name="adj2" fmla="val -75727"/>
              <a:gd name="adj3" fmla="val 16667"/>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r>
              <a:rPr kumimoji="1" lang="ja-JP" altLang="en-US" sz="900" dirty="0" smtClean="0">
                <a:latin typeface="+mn-ea"/>
              </a:rPr>
              <a:t>　</a:t>
            </a:r>
            <a:r>
              <a:rPr kumimoji="1" lang="en-US" altLang="ja-JP" sz="900" dirty="0" smtClean="0">
                <a:latin typeface="+mn-ea"/>
              </a:rPr>
              <a:t>CICD</a:t>
            </a:r>
            <a:r>
              <a:rPr kumimoji="1" lang="ja-JP" altLang="en-US" sz="900" dirty="0" smtClean="0">
                <a:latin typeface="+mn-ea"/>
              </a:rPr>
              <a:t>環境を準備したり大変だなぁ</a:t>
            </a:r>
            <a:r>
              <a:rPr lang="en-US" altLang="ja-JP" sz="900" dirty="0">
                <a:latin typeface="+mn-ea"/>
              </a:rPr>
              <a:t>…</a:t>
            </a:r>
            <a:endParaRPr kumimoji="1" lang="en-US" altLang="ja-JP" sz="900" dirty="0" smtClean="0">
              <a:latin typeface="+mn-ea"/>
            </a:endParaRPr>
          </a:p>
          <a:p>
            <a:r>
              <a:rPr lang="ja-JP" altLang="en-US" sz="900" dirty="0" smtClean="0">
                <a:latin typeface="+mn-ea"/>
              </a:rPr>
              <a:t>　何かないかなぁ</a:t>
            </a:r>
            <a:r>
              <a:rPr lang="en-US" altLang="ja-JP" sz="900" dirty="0" smtClean="0">
                <a:latin typeface="+mn-ea"/>
              </a:rPr>
              <a:t>…</a:t>
            </a:r>
          </a:p>
          <a:p>
            <a:r>
              <a:rPr kumimoji="1" lang="ja-JP" altLang="en-US" sz="900" dirty="0" smtClean="0">
                <a:latin typeface="+mn-ea"/>
              </a:rPr>
              <a:t>　</a:t>
            </a:r>
            <a:r>
              <a:rPr kumimoji="1" lang="en-US" altLang="ja-JP" sz="900" dirty="0" smtClean="0">
                <a:latin typeface="+mn-ea"/>
              </a:rPr>
              <a:t>EPOCH</a:t>
            </a:r>
            <a:r>
              <a:rPr kumimoji="1" lang="ja-JP" altLang="en-US" sz="900" dirty="0" err="1" smtClean="0">
                <a:latin typeface="+mn-ea"/>
              </a:rPr>
              <a:t>って</a:t>
            </a:r>
            <a:r>
              <a:rPr kumimoji="1" lang="en-US" altLang="ja-JP" sz="900" dirty="0" smtClean="0">
                <a:latin typeface="+mn-ea"/>
              </a:rPr>
              <a:t>CICD</a:t>
            </a:r>
            <a:r>
              <a:rPr kumimoji="1" lang="ja-JP" altLang="en-US" sz="900" dirty="0" smtClean="0">
                <a:latin typeface="+mn-ea"/>
              </a:rPr>
              <a:t>回せるんだ</a:t>
            </a:r>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(1/2)</a:t>
            </a:r>
            <a:endParaRPr kumimoji="1" lang="ja-JP" altLang="en-US" dirty="0"/>
          </a:p>
        </p:txBody>
      </p:sp>
      <p:sp>
        <p:nvSpPr>
          <p:cNvPr id="2" name="角丸四角形吹き出し 1"/>
          <p:cNvSpPr/>
          <p:nvPr/>
        </p:nvSpPr>
        <p:spPr bwMode="auto">
          <a:xfrm>
            <a:off x="3316531" y="2128779"/>
            <a:ext cx="2376264"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国内外向けの</a:t>
            </a:r>
            <a:r>
              <a:rPr kumimoji="1" lang="en-US" altLang="ja-JP" sz="1200" b="1" dirty="0" smtClean="0">
                <a:latin typeface="+mn-ea"/>
              </a:rPr>
              <a:t>T</a:t>
            </a:r>
            <a:r>
              <a:rPr kumimoji="1" lang="ja-JP" altLang="en-US" sz="1200" b="1" dirty="0" smtClean="0">
                <a:latin typeface="+mn-ea"/>
              </a:rPr>
              <a:t>シャツ販売の</a:t>
            </a:r>
            <a:endParaRPr kumimoji="1" lang="en-US" altLang="ja-JP" sz="1200" b="1" dirty="0" smtClean="0">
              <a:latin typeface="+mn-ea"/>
            </a:endParaRPr>
          </a:p>
          <a:p>
            <a:r>
              <a:rPr lang="en-US" altLang="ja-JP" sz="1200" b="1" dirty="0" smtClean="0">
                <a:latin typeface="+mn-ea"/>
              </a:rPr>
              <a:t>EC</a:t>
            </a:r>
            <a:r>
              <a:rPr lang="ja-JP" altLang="en-US" sz="1200" b="1" dirty="0" smtClean="0">
                <a:latin typeface="+mn-ea"/>
              </a:rPr>
              <a:t>サイトを作ってくれないか</a:t>
            </a:r>
            <a:endParaRPr kumimoji="1" lang="ja-JP" altLang="en-US" sz="1200" b="1" dirty="0" smtClean="0">
              <a:latin typeface="+mn-ea"/>
            </a:endParaRPr>
          </a:p>
        </p:txBody>
      </p:sp>
      <p:sp>
        <p:nvSpPr>
          <p:cNvPr id="35" name="角丸四角形吹き出し 34"/>
          <p:cNvSpPr/>
          <p:nvPr/>
        </p:nvSpPr>
        <p:spPr bwMode="auto">
          <a:xfrm>
            <a:off x="6135035" y="259033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4" name="グループ化 3"/>
          <p:cNvGrpSpPr/>
          <p:nvPr/>
        </p:nvGrpSpPr>
        <p:grpSpPr>
          <a:xfrm>
            <a:off x="7910855" y="2592768"/>
            <a:ext cx="726593" cy="786514"/>
            <a:chOff x="8793835" y="3452206"/>
            <a:chExt cx="1003145" cy="1162811"/>
          </a:xfrm>
        </p:grpSpPr>
        <p:sp>
          <p:nvSpPr>
            <p:cNvPr id="31" name="フリーフォーム 30"/>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6" name="テキスト ボックス 35"/>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pic>
        <p:nvPicPr>
          <p:cNvPr id="38" name="図 37"/>
          <p:cNvPicPr>
            <a:picLocks noChangeAspect="1"/>
          </p:cNvPicPr>
          <p:nvPr/>
        </p:nvPicPr>
        <p:blipFill>
          <a:blip r:embed="rId3"/>
          <a:stretch>
            <a:fillRect/>
          </a:stretch>
        </p:blipFill>
        <p:spPr>
          <a:xfrm>
            <a:off x="4189266" y="5248786"/>
            <a:ext cx="1510219" cy="1209373"/>
          </a:xfrm>
          <a:prstGeom prst="rect">
            <a:avLst/>
          </a:prstGeom>
          <a:ln w="12700">
            <a:solidFill>
              <a:schemeClr val="tx1"/>
            </a:solidFill>
          </a:ln>
        </p:spPr>
      </p:pic>
      <p:sp>
        <p:nvSpPr>
          <p:cNvPr id="39" name="右矢印 38"/>
          <p:cNvSpPr/>
          <p:nvPr/>
        </p:nvSpPr>
        <p:spPr bwMode="auto">
          <a:xfrm rot="5400000">
            <a:off x="5638507" y="4665558"/>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テキスト ボックス 6"/>
          <p:cNvSpPr txBox="1"/>
          <p:nvPr/>
        </p:nvSpPr>
        <p:spPr>
          <a:xfrm>
            <a:off x="3932748" y="4446482"/>
            <a:ext cx="3756540" cy="307777"/>
          </a:xfrm>
          <a:prstGeom prst="rect">
            <a:avLst/>
          </a:prstGeom>
          <a:noFill/>
        </p:spPr>
        <p:txBody>
          <a:bodyPr wrap="square" rtlCol="0">
            <a:spAutoFit/>
          </a:bodyPr>
          <a:lstStyle/>
          <a:p>
            <a:pPr algn="ctr"/>
            <a:r>
              <a:rPr kumimoji="1" lang="en-US" altLang="ja-JP" sz="1400" dirty="0" smtClean="0"/>
              <a:t>1</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grpSp>
        <p:nvGrpSpPr>
          <p:cNvPr id="9" name="グループ化 8"/>
          <p:cNvGrpSpPr/>
          <p:nvPr/>
        </p:nvGrpSpPr>
        <p:grpSpPr>
          <a:xfrm>
            <a:off x="2275464" y="2015970"/>
            <a:ext cx="758529" cy="813636"/>
            <a:chOff x="272617" y="1892914"/>
            <a:chExt cx="1048692" cy="1169469"/>
          </a:xfrm>
        </p:grpSpPr>
        <p:pic>
          <p:nvPicPr>
            <p:cNvPr id="10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54" name="テキスト ボックス 53"/>
          <p:cNvSpPr txBox="1"/>
          <p:nvPr/>
        </p:nvSpPr>
        <p:spPr>
          <a:xfrm>
            <a:off x="335360" y="5229200"/>
            <a:ext cx="2911708"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a:t>
            </a:r>
          </a:p>
          <a:p>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56" name="テキスト ボックス 55"/>
          <p:cNvSpPr txBox="1"/>
          <p:nvPr/>
        </p:nvSpPr>
        <p:spPr>
          <a:xfrm>
            <a:off x="328355" y="2015970"/>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依頼</a:t>
            </a:r>
            <a:r>
              <a:rPr lang="ja-JP" altLang="en-US" sz="1100" b="1" dirty="0"/>
              <a:t>主</a:t>
            </a:r>
            <a:r>
              <a:rPr lang="ja-JP" altLang="en-US" sz="1100" b="1" dirty="0" smtClean="0"/>
              <a:t>からの要望で</a:t>
            </a:r>
            <a:endParaRPr lang="en-US" altLang="ja-JP" sz="1100" b="1" dirty="0" smtClean="0"/>
          </a:p>
          <a:p>
            <a:r>
              <a:rPr kumimoji="1" lang="en-US" altLang="ja-JP" sz="1100" b="1" dirty="0" smtClean="0"/>
              <a:t>EC</a:t>
            </a:r>
            <a:r>
              <a:rPr kumimoji="1" lang="ja-JP" altLang="en-US" sz="1100" b="1" dirty="0" smtClean="0"/>
              <a:t>サイトのアプリを開発</a:t>
            </a:r>
            <a:endParaRPr kumimoji="1" lang="ja-JP" altLang="en-US" sz="1100" b="1" dirty="0"/>
          </a:p>
        </p:txBody>
      </p:sp>
      <p:grpSp>
        <p:nvGrpSpPr>
          <p:cNvPr id="25" name="グループ化 24"/>
          <p:cNvGrpSpPr/>
          <p:nvPr/>
        </p:nvGrpSpPr>
        <p:grpSpPr>
          <a:xfrm>
            <a:off x="7885041" y="4280032"/>
            <a:ext cx="726593" cy="786514"/>
            <a:chOff x="8793835" y="3452206"/>
            <a:chExt cx="1003145" cy="1162811"/>
          </a:xfrm>
        </p:grpSpPr>
        <p:sp>
          <p:nvSpPr>
            <p:cNvPr id="26" name="フリーフォーム 2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27" name="テキスト ボックス 2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28" name="角丸四角形吹き出し 27"/>
          <p:cNvSpPr/>
          <p:nvPr/>
        </p:nvSpPr>
        <p:spPr bwMode="auto">
          <a:xfrm>
            <a:off x="3326146" y="2903209"/>
            <a:ext cx="2502219"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クラウドネイティブで</a:t>
            </a:r>
            <a:r>
              <a:rPr kumimoji="1" lang="en-US" altLang="ja-JP" sz="1200" b="1" dirty="0" smtClean="0">
                <a:latin typeface="+mn-ea"/>
              </a:rPr>
              <a:t>CI</a:t>
            </a:r>
            <a:r>
              <a:rPr lang="en-US" altLang="ja-JP" sz="1200" b="1" dirty="0" smtClean="0">
                <a:latin typeface="+mn-ea"/>
              </a:rPr>
              <a:t>/CD</a:t>
            </a:r>
            <a:r>
              <a:rPr lang="ja-JP" altLang="en-US" sz="1200" b="1" dirty="0" smtClean="0">
                <a:latin typeface="+mn-ea"/>
              </a:rPr>
              <a:t>を</a:t>
            </a:r>
            <a:endParaRPr lang="en-US" altLang="ja-JP" sz="1200" b="1" dirty="0" smtClean="0">
              <a:latin typeface="+mn-ea"/>
            </a:endParaRPr>
          </a:p>
          <a:p>
            <a:r>
              <a:rPr kumimoji="1" lang="ja-JP" altLang="en-US" sz="1200" b="1" dirty="0">
                <a:latin typeface="+mn-ea"/>
              </a:rPr>
              <a:t>回</a:t>
            </a:r>
            <a:r>
              <a:rPr kumimoji="1" lang="ja-JP" altLang="en-US" sz="1200" b="1" dirty="0" smtClean="0">
                <a:latin typeface="+mn-ea"/>
              </a:rPr>
              <a:t>せるよう</a:t>
            </a:r>
            <a:r>
              <a:rPr kumimoji="1" lang="ja-JP" altLang="en-US" sz="1200" b="1" dirty="0">
                <a:latin typeface="+mn-ea"/>
              </a:rPr>
              <a:t>な</a:t>
            </a:r>
            <a:r>
              <a:rPr kumimoji="1" lang="ja-JP" altLang="en-US" sz="1200" b="1" dirty="0" smtClean="0">
                <a:latin typeface="+mn-ea"/>
              </a:rPr>
              <a:t>システム</a:t>
            </a:r>
            <a:r>
              <a:rPr lang="ja-JP" altLang="en-US" sz="1200" b="1" dirty="0" smtClean="0">
                <a:latin typeface="+mn-ea"/>
              </a:rPr>
              <a:t>でお願いね</a:t>
            </a:r>
            <a:endParaRPr kumimoji="1" lang="ja-JP" altLang="en-US" sz="1200" b="1" dirty="0" smtClean="0">
              <a:latin typeface="+mn-ea"/>
            </a:endParaRPr>
          </a:p>
        </p:txBody>
      </p:sp>
      <p:grpSp>
        <p:nvGrpSpPr>
          <p:cNvPr id="29" name="グループ化 28"/>
          <p:cNvGrpSpPr/>
          <p:nvPr/>
        </p:nvGrpSpPr>
        <p:grpSpPr>
          <a:xfrm>
            <a:off x="2285080" y="2790400"/>
            <a:ext cx="758529" cy="813636"/>
            <a:chOff x="272617" y="1892914"/>
            <a:chExt cx="1048692" cy="1169469"/>
          </a:xfrm>
        </p:grpSpPr>
        <p:pic>
          <p:nvPicPr>
            <p:cNvPr id="30"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33" name="角丸四角形吹き出し 32"/>
          <p:cNvSpPr/>
          <p:nvPr/>
        </p:nvSpPr>
        <p:spPr bwMode="auto">
          <a:xfrm>
            <a:off x="6270470" y="3376678"/>
            <a:ext cx="140430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やってみます</a:t>
            </a:r>
            <a:r>
              <a:rPr lang="en-US" altLang="ja-JP" sz="1200" b="1" dirty="0" smtClean="0">
                <a:latin typeface="+mn-ea"/>
              </a:rPr>
              <a:t>…</a:t>
            </a:r>
            <a:r>
              <a:rPr lang="ja-JP" altLang="en-US" sz="1200" b="1" dirty="0" err="1" smtClean="0">
                <a:latin typeface="+mn-ea"/>
              </a:rPr>
              <a:t>。</a:t>
            </a:r>
            <a:endParaRPr kumimoji="1" lang="ja-JP" altLang="en-US" sz="1200" b="1" dirty="0" smtClean="0">
              <a:latin typeface="+mn-ea"/>
            </a:endParaRPr>
          </a:p>
        </p:txBody>
      </p:sp>
      <p:grpSp>
        <p:nvGrpSpPr>
          <p:cNvPr id="34" name="グループ化 33"/>
          <p:cNvGrpSpPr/>
          <p:nvPr/>
        </p:nvGrpSpPr>
        <p:grpSpPr>
          <a:xfrm>
            <a:off x="7896340" y="3379115"/>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grpSp>
        <p:nvGrpSpPr>
          <p:cNvPr id="41" name="グループ化 40"/>
          <p:cNvGrpSpPr/>
          <p:nvPr/>
        </p:nvGrpSpPr>
        <p:grpSpPr>
          <a:xfrm>
            <a:off x="7873742" y="5764192"/>
            <a:ext cx="726593" cy="786514"/>
            <a:chOff x="8793835" y="3452206"/>
            <a:chExt cx="1003145" cy="1162811"/>
          </a:xfrm>
        </p:grpSpPr>
        <p:sp>
          <p:nvSpPr>
            <p:cNvPr id="42" name="フリーフォーム 41"/>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4" name="テキスト ボックス 43"/>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5" name="角丸四角形吹き出し 44"/>
          <p:cNvSpPr/>
          <p:nvPr/>
        </p:nvSpPr>
        <p:spPr bwMode="auto">
          <a:xfrm>
            <a:off x="6528048" y="5736454"/>
            <a:ext cx="1146724" cy="332644"/>
          </a:xfrm>
          <a:prstGeom prst="wedgeRoundRectCallout">
            <a:avLst>
              <a:gd name="adj1" fmla="val 6674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sp>
        <p:nvSpPr>
          <p:cNvPr id="5" name="雲形吹き出し 4"/>
          <p:cNvSpPr/>
          <p:nvPr/>
        </p:nvSpPr>
        <p:spPr bwMode="auto">
          <a:xfrm>
            <a:off x="9053739" y="2829606"/>
            <a:ext cx="2994922" cy="2111562"/>
          </a:xfrm>
          <a:prstGeom prst="cloudCallout">
            <a:avLst>
              <a:gd name="adj1" fmla="val -61196"/>
              <a:gd name="adj2" fmla="val 27773"/>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テキスト ボックス 48"/>
          <p:cNvSpPr txBox="1"/>
          <p:nvPr/>
        </p:nvSpPr>
        <p:spPr>
          <a:xfrm>
            <a:off x="9331755" y="3966996"/>
            <a:ext cx="2092837" cy="507831"/>
          </a:xfrm>
          <a:prstGeom prst="rect">
            <a:avLst/>
          </a:prstGeom>
          <a:noFill/>
        </p:spPr>
        <p:txBody>
          <a:bodyPr wrap="square" rtlCol="0">
            <a:spAutoFit/>
          </a:bodyPr>
          <a:lstStyle/>
          <a:p>
            <a:r>
              <a:rPr kumimoji="1" lang="ja-JP" altLang="en-US" sz="900" dirty="0" smtClean="0"/>
              <a:t>画面</a:t>
            </a:r>
            <a:r>
              <a:rPr kumimoji="1" lang="en-US" altLang="ja-JP" sz="900" dirty="0" smtClean="0"/>
              <a:t>(UI)</a:t>
            </a:r>
            <a:r>
              <a:rPr kumimoji="1" lang="ja-JP" altLang="en-US" sz="900" dirty="0" smtClean="0"/>
              <a:t>の</a:t>
            </a:r>
            <a:r>
              <a:rPr kumimoji="1" lang="en-US" altLang="ja-JP" sz="900" dirty="0" smtClean="0"/>
              <a:t>Pod</a:t>
            </a:r>
            <a:r>
              <a:rPr kumimoji="1" lang="ja-JP" altLang="en-US" sz="900" dirty="0" smtClean="0"/>
              <a:t>とバックエンド</a:t>
            </a:r>
            <a:r>
              <a:rPr kumimoji="1" lang="en-US" altLang="ja-JP" sz="900" dirty="0" smtClean="0"/>
              <a:t>(API)</a:t>
            </a:r>
            <a:r>
              <a:rPr kumimoji="1" lang="ja-JP" altLang="en-US" sz="900" dirty="0" smtClean="0"/>
              <a:t>の</a:t>
            </a:r>
            <a:r>
              <a:rPr kumimoji="1" lang="en-US" altLang="ja-JP" sz="900" dirty="0" smtClean="0"/>
              <a:t>Pod</a:t>
            </a:r>
            <a:r>
              <a:rPr kumimoji="1" lang="ja-JP" altLang="en-US" sz="900" dirty="0" smtClean="0"/>
              <a:t>を建てて、</a:t>
            </a:r>
            <a:r>
              <a:rPr kumimoji="1" lang="en-US" altLang="ja-JP" sz="900" dirty="0" smtClean="0"/>
              <a:t>staging</a:t>
            </a:r>
            <a:r>
              <a:rPr kumimoji="1" lang="ja-JP" altLang="en-US" sz="900" dirty="0" smtClean="0"/>
              <a:t>環境と</a:t>
            </a:r>
            <a:r>
              <a:rPr kumimoji="1" lang="en-US" altLang="ja-JP" sz="900" dirty="0" smtClean="0"/>
              <a:t>production</a:t>
            </a:r>
            <a:r>
              <a:rPr kumimoji="1" lang="ja-JP" altLang="en-US" sz="900" dirty="0" smtClean="0"/>
              <a:t>環境の</a:t>
            </a:r>
            <a:r>
              <a:rPr kumimoji="1" lang="en-US" altLang="ja-JP" sz="900" dirty="0" smtClean="0"/>
              <a:t>2</a:t>
            </a:r>
            <a:r>
              <a:rPr kumimoji="1" lang="ja-JP" altLang="en-US" sz="900" dirty="0" smtClean="0"/>
              <a:t>系統用意かな</a:t>
            </a:r>
            <a:endParaRPr kumimoji="1" lang="en-US" altLang="ja-JP" sz="900" dirty="0" smtClean="0"/>
          </a:p>
        </p:txBody>
      </p:sp>
      <p:sp>
        <p:nvSpPr>
          <p:cNvPr id="53" name="テキスト ボックス 52"/>
          <p:cNvSpPr txBox="1"/>
          <p:nvPr/>
        </p:nvSpPr>
        <p:spPr>
          <a:xfrm>
            <a:off x="9331755" y="3250093"/>
            <a:ext cx="2691483" cy="830997"/>
          </a:xfrm>
          <a:prstGeom prst="rect">
            <a:avLst/>
          </a:prstGeom>
          <a:noFill/>
        </p:spPr>
        <p:txBody>
          <a:bodyPr wrap="square" rtlCol="0">
            <a:spAutoFit/>
          </a:bodyPr>
          <a:lstStyle/>
          <a:p>
            <a:r>
              <a:rPr kumimoji="1" lang="en-US" altLang="ja-JP" sz="800" dirty="0" err="1" smtClean="0"/>
              <a:t>kubernetes</a:t>
            </a:r>
            <a:r>
              <a:rPr kumimoji="1" lang="ja-JP" altLang="en-US" sz="800" dirty="0" err="1" smtClean="0"/>
              <a:t>での</a:t>
            </a:r>
            <a:r>
              <a:rPr kumimoji="1" lang="ja-JP" altLang="en-US" sz="800" dirty="0" smtClean="0"/>
              <a:t>コンテナオーケストレーションで</a:t>
            </a:r>
            <a:endParaRPr kumimoji="1" lang="en-US" altLang="ja-JP" sz="800" dirty="0" smtClean="0"/>
          </a:p>
          <a:p>
            <a:r>
              <a:rPr lang="ja-JP" altLang="en-US" sz="800" dirty="0" smtClean="0"/>
              <a:t>構成して、</a:t>
            </a:r>
            <a:r>
              <a:rPr lang="en-US" altLang="ja-JP" sz="800" dirty="0" smtClean="0"/>
              <a:t>CI/CD</a:t>
            </a:r>
            <a:r>
              <a:rPr lang="ja-JP" altLang="en-US" sz="800" dirty="0" smtClean="0"/>
              <a:t>を回すためにパイプラインを準備して、</a:t>
            </a:r>
            <a:r>
              <a:rPr kumimoji="1" lang="ja-JP" altLang="en-US" sz="800" dirty="0" smtClean="0"/>
              <a:t>トリガー設定が必要でそのためには通信がこうしてああして、</a:t>
            </a:r>
            <a:r>
              <a:rPr kumimoji="1" lang="en-US" altLang="ja-JP" sz="800" dirty="0" smtClean="0"/>
              <a:t>CD</a:t>
            </a:r>
            <a:r>
              <a:rPr kumimoji="1" lang="ja-JP" altLang="en-US" sz="800" dirty="0" smtClean="0"/>
              <a:t>はシステム不停止の方式</a:t>
            </a:r>
            <a:r>
              <a:rPr lang="ja-JP" altLang="en-US" sz="800" dirty="0" smtClean="0"/>
              <a:t>にしたいけどどのパターンか検討しないと</a:t>
            </a:r>
            <a:r>
              <a:rPr lang="ja-JP" altLang="en-US" sz="800" dirty="0" err="1" smtClean="0"/>
              <a:t>、、、</a:t>
            </a:r>
            <a:endParaRPr kumimoji="1" lang="en-US" altLang="ja-JP" sz="800" dirty="0" smtClean="0"/>
          </a:p>
          <a:p>
            <a:endParaRPr kumimoji="1" lang="ja-JP" altLang="en-US" sz="800" dirty="0"/>
          </a:p>
        </p:txBody>
      </p:sp>
      <p:sp>
        <p:nvSpPr>
          <p:cNvPr id="10" name="テキスト ボックス 9"/>
          <p:cNvSpPr txBox="1"/>
          <p:nvPr/>
        </p:nvSpPr>
        <p:spPr>
          <a:xfrm>
            <a:off x="9081005" y="5699766"/>
            <a:ext cx="2940390" cy="369332"/>
          </a:xfrm>
          <a:prstGeom prst="rect">
            <a:avLst/>
          </a:prstGeom>
          <a:noFill/>
        </p:spPr>
        <p:txBody>
          <a:bodyPr wrap="square" rtlCol="0" anchor="ctr">
            <a:spAutoFit/>
          </a:bodyPr>
          <a:lstStyle/>
          <a:p>
            <a:pPr algn="ctr"/>
            <a:r>
              <a:rPr kumimoji="1" lang="en-US" altLang="ja-JP" b="1" dirty="0" smtClean="0">
                <a:ln w="12700">
                  <a:noFill/>
                </a:ln>
                <a:solidFill>
                  <a:srgbClr val="FF0000">
                    <a:alpha val="76000"/>
                  </a:srgbClr>
                </a:solidFill>
                <a:effectLst>
                  <a:glow rad="228600">
                    <a:schemeClr val="bg1">
                      <a:alpha val="84000"/>
                    </a:schemeClr>
                  </a:glow>
                </a:effectLst>
              </a:rPr>
              <a:t>EPOCH</a:t>
            </a:r>
            <a:r>
              <a:rPr kumimoji="1" lang="ja-JP" altLang="en-US" b="1" dirty="0" smtClean="0">
                <a:ln w="12700">
                  <a:noFill/>
                </a:ln>
                <a:solidFill>
                  <a:srgbClr val="FF0000">
                    <a:alpha val="76000"/>
                  </a:srgbClr>
                </a:solidFill>
                <a:effectLst>
                  <a:glow rad="228600">
                    <a:schemeClr val="bg1">
                      <a:alpha val="84000"/>
                    </a:schemeClr>
                  </a:glow>
                </a:effectLst>
              </a:rPr>
              <a:t>を使ってみよう！</a:t>
            </a:r>
            <a:endParaRPr kumimoji="1" lang="ja-JP" altLang="en-US" b="1" dirty="0">
              <a:ln w="12700">
                <a:noFill/>
              </a:ln>
              <a:solidFill>
                <a:srgbClr val="FF0000">
                  <a:alpha val="76000"/>
                </a:srgbClr>
              </a:solidFill>
              <a:effectLst>
                <a:glow rad="228600">
                  <a:schemeClr val="bg1">
                    <a:alpha val="84000"/>
                  </a:schemeClr>
                </a:glow>
              </a:effectLst>
            </a:endParaRPr>
          </a:p>
        </p:txBody>
      </p:sp>
      <p:sp>
        <p:nvSpPr>
          <p:cNvPr id="46" name="円形吹き出し 45"/>
          <p:cNvSpPr/>
          <p:nvPr/>
        </p:nvSpPr>
        <p:spPr bwMode="auto">
          <a:xfrm>
            <a:off x="574419" y="413919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34p</a:t>
            </a:r>
            <a:r>
              <a:rPr kumimoji="1" lang="ja-JP" altLang="en-US" sz="1050" b="1" dirty="0" smtClean="0">
                <a:latin typeface="+mn-ea"/>
              </a:rPr>
              <a:t>～</a:t>
            </a:r>
            <a:r>
              <a:rPr kumimoji="1" lang="en-US" altLang="ja-JP" sz="1050" b="1" dirty="0" smtClean="0">
                <a:latin typeface="+mn-ea"/>
              </a:rPr>
              <a:t>58p</a:t>
            </a:r>
            <a:r>
              <a:rPr kumimoji="1" lang="ja-JP" altLang="en-US" sz="1050" b="1" dirty="0" smtClean="0">
                <a:latin typeface="+mn-ea"/>
              </a:rPr>
              <a:t>の内容になります。</a:t>
            </a:r>
          </a:p>
        </p:txBody>
      </p:sp>
    </p:spTree>
    <p:extLst>
      <p:ext uri="{BB962C8B-B14F-4D97-AF65-F5344CB8AC3E}">
        <p14:creationId xmlns:p14="http://schemas.microsoft.com/office/powerpoint/2010/main" val="3188597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(2/2)</a:t>
            </a:r>
            <a:endParaRPr kumimoji="1" lang="ja-JP" altLang="en-US" dirty="0"/>
          </a:p>
        </p:txBody>
      </p:sp>
      <p:pic>
        <p:nvPicPr>
          <p:cNvPr id="46" name="図 45"/>
          <p:cNvPicPr>
            <a:picLocks noChangeAspect="1"/>
          </p:cNvPicPr>
          <p:nvPr/>
        </p:nvPicPr>
        <p:blipFill>
          <a:blip r:embed="rId3"/>
          <a:stretch>
            <a:fillRect/>
          </a:stretch>
        </p:blipFill>
        <p:spPr>
          <a:xfrm>
            <a:off x="4148353" y="4546067"/>
            <a:ext cx="1530469" cy="1224218"/>
          </a:xfrm>
          <a:prstGeom prst="rect">
            <a:avLst/>
          </a:prstGeom>
          <a:ln w="12700">
            <a:solidFill>
              <a:schemeClr val="tx1"/>
            </a:solidFill>
          </a:ln>
        </p:spPr>
      </p:pic>
      <p:sp>
        <p:nvSpPr>
          <p:cNvPr id="48" name="テキスト ボックス 47"/>
          <p:cNvSpPr txBox="1"/>
          <p:nvPr/>
        </p:nvSpPr>
        <p:spPr>
          <a:xfrm>
            <a:off x="4113744" y="3780447"/>
            <a:ext cx="3444432" cy="307777"/>
          </a:xfrm>
          <a:prstGeom prst="rect">
            <a:avLst/>
          </a:prstGeom>
          <a:noFill/>
        </p:spPr>
        <p:txBody>
          <a:bodyPr wrap="square" rtlCol="0">
            <a:spAutoFit/>
          </a:bodyPr>
          <a:lstStyle/>
          <a:p>
            <a:r>
              <a:rPr kumimoji="1" lang="en-US" altLang="ja-JP" sz="1400" dirty="0" smtClean="0"/>
              <a:t>2</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sp>
        <p:nvSpPr>
          <p:cNvPr id="55" name="テキスト ボックス 54"/>
          <p:cNvSpPr txBox="1"/>
          <p:nvPr/>
        </p:nvSpPr>
        <p:spPr>
          <a:xfrm>
            <a:off x="263352" y="4540685"/>
            <a:ext cx="3803167"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 </a:t>
            </a:r>
            <a:r>
              <a:rPr lang="ja-JP" altLang="en-US" sz="1100" b="1" dirty="0" smtClean="0">
                <a:solidFill>
                  <a:srgbClr val="FF0000"/>
                </a:solidFill>
              </a:rPr>
              <a:t>ユーロ</a:t>
            </a:r>
            <a:r>
              <a:rPr lang="en-US" altLang="ja-JP" sz="1100" b="1" dirty="0" smtClean="0">
                <a:solidFill>
                  <a:srgbClr val="FF0000"/>
                </a:solidFill>
              </a:rPr>
              <a:t>(EUR)</a:t>
            </a:r>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43" name="角丸四角形吹き出し 42"/>
          <p:cNvSpPr/>
          <p:nvPr/>
        </p:nvSpPr>
        <p:spPr bwMode="auto">
          <a:xfrm>
            <a:off x="3289002" y="2071106"/>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ヨーロッパ向けにも展開したい</a:t>
            </a:r>
            <a:endParaRPr kumimoji="1" lang="en-US" altLang="ja-JP" sz="1200" b="1" dirty="0" smtClean="0">
              <a:latin typeface="+mn-ea"/>
            </a:endParaRPr>
          </a:p>
          <a:p>
            <a:r>
              <a:rPr lang="ja-JP" altLang="en-US" sz="1200" b="1" dirty="0" smtClean="0">
                <a:latin typeface="+mn-ea"/>
              </a:rPr>
              <a:t>通貨に</a:t>
            </a:r>
            <a:r>
              <a:rPr lang="en-US" altLang="ja-JP" sz="1200" b="1" dirty="0" smtClean="0">
                <a:latin typeface="+mn-ea"/>
              </a:rPr>
              <a:t>EUR</a:t>
            </a:r>
            <a:r>
              <a:rPr lang="ja-JP" altLang="en-US" sz="1200" b="1" dirty="0" smtClean="0">
                <a:latin typeface="+mn-ea"/>
              </a:rPr>
              <a:t>も追加してほしい</a:t>
            </a:r>
            <a:endParaRPr kumimoji="1" lang="ja-JP" altLang="en-US" sz="1200" b="1" dirty="0" smtClean="0">
              <a:latin typeface="+mn-ea"/>
            </a:endParaRPr>
          </a:p>
        </p:txBody>
      </p:sp>
      <p:grpSp>
        <p:nvGrpSpPr>
          <p:cNvPr id="25" name="グループ化 24"/>
          <p:cNvGrpSpPr/>
          <p:nvPr/>
        </p:nvGrpSpPr>
        <p:grpSpPr>
          <a:xfrm>
            <a:off x="2239295" y="1954220"/>
            <a:ext cx="758529" cy="813636"/>
            <a:chOff x="272617" y="1892914"/>
            <a:chExt cx="1048692" cy="1169469"/>
          </a:xfrm>
        </p:grpSpPr>
        <p:pic>
          <p:nvPicPr>
            <p:cNvPr id="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28" name="角丸四角形吹き出し 27"/>
          <p:cNvSpPr/>
          <p:nvPr/>
        </p:nvSpPr>
        <p:spPr bwMode="auto">
          <a:xfrm>
            <a:off x="6098866" y="252858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29" name="グループ化 28"/>
          <p:cNvGrpSpPr/>
          <p:nvPr/>
        </p:nvGrpSpPr>
        <p:grpSpPr>
          <a:xfrm>
            <a:off x="7874686" y="2531018"/>
            <a:ext cx="726593" cy="786514"/>
            <a:chOff x="8793835" y="3452206"/>
            <a:chExt cx="1003145" cy="1162811"/>
          </a:xfrm>
        </p:grpSpPr>
        <p:sp>
          <p:nvSpPr>
            <p:cNvPr id="30" name="フリーフォーム 29"/>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2" name="テキスト ボックス 31"/>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3" name="右矢印 32"/>
          <p:cNvSpPr/>
          <p:nvPr/>
        </p:nvSpPr>
        <p:spPr bwMode="auto">
          <a:xfrm rot="5400000">
            <a:off x="5638733" y="4017844"/>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34" name="グループ化 33"/>
          <p:cNvGrpSpPr/>
          <p:nvPr/>
        </p:nvGrpSpPr>
        <p:grpSpPr>
          <a:xfrm>
            <a:off x="7837573" y="5090758"/>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1" name="角丸四角形吹き出し 40"/>
          <p:cNvSpPr/>
          <p:nvPr/>
        </p:nvSpPr>
        <p:spPr bwMode="auto">
          <a:xfrm>
            <a:off x="6528048" y="5066826"/>
            <a:ext cx="1110555" cy="332644"/>
          </a:xfrm>
          <a:prstGeom prst="wedgeRoundRectCallout">
            <a:avLst>
              <a:gd name="adj1" fmla="val 6850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grpSp>
        <p:nvGrpSpPr>
          <p:cNvPr id="42" name="グループ化 41"/>
          <p:cNvGrpSpPr/>
          <p:nvPr/>
        </p:nvGrpSpPr>
        <p:grpSpPr>
          <a:xfrm>
            <a:off x="7848872" y="3610404"/>
            <a:ext cx="726593" cy="786514"/>
            <a:chOff x="8793835" y="3452206"/>
            <a:chExt cx="1003145" cy="1162811"/>
          </a:xfrm>
        </p:grpSpPr>
        <p:sp>
          <p:nvSpPr>
            <p:cNvPr id="44" name="フリーフォーム 43"/>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5" name="テキスト ボックス 44"/>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50" name="雲形吹き出し 49"/>
          <p:cNvSpPr/>
          <p:nvPr/>
        </p:nvSpPr>
        <p:spPr bwMode="auto">
          <a:xfrm>
            <a:off x="8981580" y="2432774"/>
            <a:ext cx="2969771" cy="1719521"/>
          </a:xfrm>
          <a:prstGeom prst="cloudCallout">
            <a:avLst>
              <a:gd name="adj1" fmla="val -64771"/>
              <a:gd name="adj2" fmla="val 27874"/>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328563" y="1053266"/>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少し経ってから</a:t>
            </a:r>
            <a:endParaRPr lang="en-US" altLang="ja-JP" sz="1100" b="1" dirty="0" smtClean="0"/>
          </a:p>
          <a:p>
            <a:r>
              <a:rPr kumimoji="1" lang="ja-JP" altLang="en-US" sz="1100" b="1" dirty="0" smtClean="0"/>
              <a:t>追加案件が発生</a:t>
            </a:r>
            <a:endParaRPr kumimoji="1" lang="ja-JP" altLang="en-US" sz="1100" b="1" dirty="0"/>
          </a:p>
        </p:txBody>
      </p:sp>
      <p:sp>
        <p:nvSpPr>
          <p:cNvPr id="53" name="テキスト ボックス 52"/>
          <p:cNvSpPr txBox="1"/>
          <p:nvPr/>
        </p:nvSpPr>
        <p:spPr>
          <a:xfrm>
            <a:off x="9408368" y="2965397"/>
            <a:ext cx="2338433" cy="577081"/>
          </a:xfrm>
          <a:prstGeom prst="rect">
            <a:avLst/>
          </a:prstGeom>
          <a:noFill/>
        </p:spPr>
        <p:txBody>
          <a:bodyPr wrap="square" rtlCol="0">
            <a:spAutoFit/>
          </a:bodyPr>
          <a:lstStyle/>
          <a:p>
            <a:r>
              <a:rPr kumimoji="1" lang="en-US" altLang="ja-JP" sz="1050" dirty="0" smtClean="0"/>
              <a:t>CI/CD</a:t>
            </a:r>
            <a:r>
              <a:rPr kumimoji="1" lang="ja-JP" altLang="en-US" sz="1050" dirty="0" smtClean="0"/>
              <a:t>の仕組みはできているから</a:t>
            </a:r>
            <a:endParaRPr kumimoji="1" lang="en-US" altLang="ja-JP" sz="1050" dirty="0" smtClean="0"/>
          </a:p>
          <a:p>
            <a:r>
              <a:rPr lang="ja-JP" altLang="en-US" sz="1050" dirty="0" smtClean="0"/>
              <a:t>コード修正してからデプロイまでは単純作業♪</a:t>
            </a:r>
            <a:endParaRPr kumimoji="1" lang="en-US" altLang="ja-JP" sz="1050" dirty="0" smtClean="0"/>
          </a:p>
        </p:txBody>
      </p:sp>
      <p:sp>
        <p:nvSpPr>
          <p:cNvPr id="57" name="角丸四角形吹き出し 56"/>
          <p:cNvSpPr/>
          <p:nvPr/>
        </p:nvSpPr>
        <p:spPr bwMode="auto">
          <a:xfrm>
            <a:off x="3289002" y="1154124"/>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この前の</a:t>
            </a:r>
            <a:r>
              <a:rPr kumimoji="1" lang="en-US" altLang="ja-JP" sz="1200" b="1" dirty="0" smtClean="0">
                <a:latin typeface="+mn-ea"/>
              </a:rPr>
              <a:t>EC</a:t>
            </a:r>
            <a:r>
              <a:rPr kumimoji="1" lang="ja-JP" altLang="en-US" sz="1200" b="1" dirty="0" smtClean="0">
                <a:latin typeface="+mn-ea"/>
              </a:rPr>
              <a:t>サイトはとても好評</a:t>
            </a:r>
            <a:endParaRPr kumimoji="1" lang="en-US" altLang="ja-JP" sz="1200" b="1" dirty="0" smtClean="0">
              <a:latin typeface="+mn-ea"/>
            </a:endParaRPr>
          </a:p>
          <a:p>
            <a:r>
              <a:rPr lang="ja-JP" altLang="en-US" sz="1200" b="1" dirty="0" smtClean="0">
                <a:latin typeface="+mn-ea"/>
              </a:rPr>
              <a:t>だった</a:t>
            </a:r>
            <a:r>
              <a:rPr lang="ja-JP" altLang="en-US" sz="1200" b="1" dirty="0">
                <a:latin typeface="+mn-ea"/>
              </a:rPr>
              <a:t>よ</a:t>
            </a:r>
            <a:endParaRPr kumimoji="1" lang="ja-JP" altLang="en-US" sz="1200" b="1" dirty="0" smtClean="0">
              <a:latin typeface="+mn-ea"/>
            </a:endParaRPr>
          </a:p>
        </p:txBody>
      </p:sp>
      <p:grpSp>
        <p:nvGrpSpPr>
          <p:cNvPr id="61" name="グループ化 60"/>
          <p:cNvGrpSpPr/>
          <p:nvPr/>
        </p:nvGrpSpPr>
        <p:grpSpPr>
          <a:xfrm>
            <a:off x="2239295" y="1037238"/>
            <a:ext cx="758529" cy="813636"/>
            <a:chOff x="272617" y="1892914"/>
            <a:chExt cx="1048692" cy="1169469"/>
          </a:xfrm>
        </p:grpSpPr>
        <p:pic>
          <p:nvPicPr>
            <p:cNvPr id="62"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63" name="テキスト ボックス 62"/>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64" name="角丸四角形吹き出し 63"/>
          <p:cNvSpPr/>
          <p:nvPr/>
        </p:nvSpPr>
        <p:spPr bwMode="auto">
          <a:xfrm>
            <a:off x="5956444" y="1611599"/>
            <a:ext cx="1696675"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ありがとうございます</a:t>
            </a:r>
          </a:p>
        </p:txBody>
      </p:sp>
      <p:grpSp>
        <p:nvGrpSpPr>
          <p:cNvPr id="65" name="グループ化 64"/>
          <p:cNvGrpSpPr/>
          <p:nvPr/>
        </p:nvGrpSpPr>
        <p:grpSpPr>
          <a:xfrm>
            <a:off x="7874686" y="1614036"/>
            <a:ext cx="726593" cy="786514"/>
            <a:chOff x="8793835" y="3452206"/>
            <a:chExt cx="1003145" cy="1162811"/>
          </a:xfrm>
        </p:grpSpPr>
        <p:sp>
          <p:nvSpPr>
            <p:cNvPr id="66" name="フリーフォーム 6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67" name="テキスト ボックス 6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8" name="円形吹き出し 37"/>
          <p:cNvSpPr/>
          <p:nvPr/>
        </p:nvSpPr>
        <p:spPr bwMode="auto">
          <a:xfrm>
            <a:off x="541278" y="341313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59p</a:t>
            </a:r>
            <a:r>
              <a:rPr kumimoji="1" lang="ja-JP" altLang="en-US" sz="1050" b="1" dirty="0" smtClean="0">
                <a:latin typeface="+mn-ea"/>
              </a:rPr>
              <a:t>～</a:t>
            </a:r>
            <a:r>
              <a:rPr kumimoji="1" lang="en-US" altLang="ja-JP" sz="1050" b="1" dirty="0" smtClean="0">
                <a:latin typeface="+mn-ea"/>
              </a:rPr>
              <a:t>80p</a:t>
            </a:r>
            <a:r>
              <a:rPr kumimoji="1" lang="ja-JP" altLang="en-US" sz="1050" b="1" dirty="0" smtClean="0">
                <a:latin typeface="+mn-ea"/>
              </a:rPr>
              <a:t>の内容になります。</a:t>
            </a:r>
          </a:p>
        </p:txBody>
      </p:sp>
    </p:spTree>
    <p:extLst>
      <p:ext uri="{BB962C8B-B14F-4D97-AF65-F5344CB8AC3E}">
        <p14:creationId xmlns:p14="http://schemas.microsoft.com/office/powerpoint/2010/main" val="457648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smtClean="0"/>
              <a:t>サンプルアプリ</a:t>
            </a:r>
            <a:r>
              <a:rPr lang="ja-JP" altLang="en-US" dirty="0"/>
              <a:t>の</a:t>
            </a:r>
            <a:r>
              <a:rPr lang="ja-JP" altLang="en-US" dirty="0" smtClean="0"/>
              <a:t>構成</a:t>
            </a:r>
            <a:endParaRPr lang="en-US" altLang="ja-JP" dirty="0" smtClean="0"/>
          </a:p>
          <a:p>
            <a:pPr marL="180000" lvl="1" indent="0">
              <a:buNone/>
            </a:pPr>
            <a:r>
              <a:rPr lang="ja-JP" altLang="en-US" dirty="0" smtClean="0"/>
              <a:t>サンプルアプリケーションは、</a:t>
            </a:r>
            <a:r>
              <a:rPr lang="en-US" altLang="ja-JP" dirty="0" smtClean="0"/>
              <a:t>UI</a:t>
            </a:r>
            <a:r>
              <a:rPr lang="ja-JP" altLang="en-US" dirty="0" smtClean="0"/>
              <a:t>と</a:t>
            </a:r>
            <a:r>
              <a:rPr lang="en-US" altLang="ja-JP" dirty="0" smtClean="0"/>
              <a:t>API</a:t>
            </a:r>
            <a:r>
              <a:rPr lang="ja-JP" altLang="en-US" dirty="0" smtClean="0"/>
              <a:t>の</a:t>
            </a:r>
            <a:r>
              <a:rPr lang="en-US" altLang="ja-JP" dirty="0" smtClean="0"/>
              <a:t>2</a:t>
            </a:r>
            <a:r>
              <a:rPr lang="ja-JP" altLang="en-US" dirty="0" err="1" smtClean="0"/>
              <a:t>つで構</a:t>
            </a:r>
            <a:r>
              <a:rPr lang="ja-JP" altLang="en-US" dirty="0" smtClean="0"/>
              <a:t>成されております。</a:t>
            </a: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4.2</a:t>
            </a:r>
            <a:r>
              <a:rPr kumimoji="0" lang="ja-JP" altLang="en-US" b="1" dirty="0" smtClean="0">
                <a:solidFill>
                  <a:prstClr val="white"/>
                </a:solidFill>
                <a:latin typeface="Meiryo UI" panose="020B0604030504040204" pitchFamily="50" charset="-128"/>
                <a:ea typeface="Meiryo UI" panose="020B0604030504040204" pitchFamily="50" charset="-128"/>
              </a:rPr>
              <a:t> サンプルアプリの構成</a:t>
            </a:r>
            <a:endParaRPr kumimoji="1" lang="ja-JP" altLang="en-US" dirty="0"/>
          </a:p>
        </p:txBody>
      </p:sp>
      <p:sp>
        <p:nvSpPr>
          <p:cNvPr id="10" name="直方体 9"/>
          <p:cNvSpPr/>
          <p:nvPr/>
        </p:nvSpPr>
        <p:spPr bwMode="auto">
          <a:xfrm>
            <a:off x="911424" y="4422135"/>
            <a:ext cx="1015312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5335128"/>
            <a:ext cx="3000597" cy="648072"/>
          </a:xfrm>
          <a:prstGeom prst="rect">
            <a:avLst/>
          </a:prstGeom>
        </p:spPr>
      </p:pic>
      <p:sp>
        <p:nvSpPr>
          <p:cNvPr id="11" name="直方体 10"/>
          <p:cNvSpPr/>
          <p:nvPr/>
        </p:nvSpPr>
        <p:spPr bwMode="auto">
          <a:xfrm>
            <a:off x="3333198" y="2810597"/>
            <a:ext cx="2114729"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UI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8" name="角丸四角形 17"/>
          <p:cNvSpPr/>
          <p:nvPr/>
        </p:nvSpPr>
        <p:spPr bwMode="auto">
          <a:xfrm>
            <a:off x="2135561" y="2399333"/>
            <a:ext cx="7272808" cy="2604621"/>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テキスト ボックス 23"/>
          <p:cNvSpPr txBox="1"/>
          <p:nvPr/>
        </p:nvSpPr>
        <p:spPr>
          <a:xfrm>
            <a:off x="2351584" y="2464046"/>
            <a:ext cx="2339102" cy="307777"/>
          </a:xfrm>
          <a:prstGeom prst="rect">
            <a:avLst/>
          </a:prstGeom>
          <a:noFill/>
        </p:spPr>
        <p:txBody>
          <a:bodyPr wrap="none" rtlCol="0">
            <a:spAutoFit/>
          </a:bodyPr>
          <a:lstStyle/>
          <a:p>
            <a:r>
              <a:rPr lang="ja-JP" altLang="en-US" sz="1400" b="1" dirty="0" smtClean="0">
                <a:solidFill>
                  <a:srgbClr val="C00000"/>
                </a:solidFill>
                <a:effectLst>
                  <a:glow rad="127000">
                    <a:schemeClr val="bg1"/>
                  </a:glow>
                </a:effectLst>
              </a:rPr>
              <a:t>サンプルアプリケーション</a:t>
            </a:r>
            <a:endParaRPr kumimoji="1" lang="en-US" altLang="ja-JP" sz="1400" b="1" dirty="0" smtClean="0">
              <a:solidFill>
                <a:srgbClr val="C00000"/>
              </a:solidFill>
              <a:effectLst>
                <a:glow rad="127000">
                  <a:schemeClr val="bg1"/>
                </a:glow>
              </a:effectLst>
            </a:endParaRPr>
          </a:p>
        </p:txBody>
      </p:sp>
      <p:sp>
        <p:nvSpPr>
          <p:cNvPr id="25" name="直方体 24"/>
          <p:cNvSpPr/>
          <p:nvPr/>
        </p:nvSpPr>
        <p:spPr bwMode="auto">
          <a:xfrm>
            <a:off x="6240016" y="2810597"/>
            <a:ext cx="2160240"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API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6" name="角丸四角形 25"/>
          <p:cNvSpPr/>
          <p:nvPr/>
        </p:nvSpPr>
        <p:spPr bwMode="auto">
          <a:xfrm>
            <a:off x="1775520" y="2039294"/>
            <a:ext cx="7920880" cy="3036918"/>
          </a:xfrm>
          <a:prstGeom prst="roundRect">
            <a:avLst/>
          </a:prstGeom>
          <a:noFill/>
          <a:ln w="38100">
            <a:solidFill>
              <a:srgbClr val="0058C9"/>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1624505"/>
            <a:ext cx="668978" cy="648072"/>
          </a:xfrm>
          <a:prstGeom prst="rect">
            <a:avLst/>
          </a:prstGeom>
        </p:spPr>
      </p:pic>
      <p:sp>
        <p:nvSpPr>
          <p:cNvPr id="28" name="テキスト ボックス 27"/>
          <p:cNvSpPr txBox="1"/>
          <p:nvPr/>
        </p:nvSpPr>
        <p:spPr>
          <a:xfrm>
            <a:off x="2819604" y="2019298"/>
            <a:ext cx="1257075" cy="307777"/>
          </a:xfrm>
          <a:prstGeom prst="rect">
            <a:avLst/>
          </a:prstGeom>
          <a:noFill/>
        </p:spPr>
        <p:txBody>
          <a:bodyPr wrap="none" rtlCol="0">
            <a:spAutoFit/>
          </a:bodyPr>
          <a:lstStyle/>
          <a:p>
            <a:r>
              <a:rPr lang="en-US" altLang="ja-JP" sz="1400" b="1" dirty="0" smtClean="0">
                <a:solidFill>
                  <a:srgbClr val="0058C9"/>
                </a:solidFill>
                <a:effectLst>
                  <a:glow rad="127000">
                    <a:schemeClr val="bg1"/>
                  </a:glow>
                </a:effectLst>
              </a:rPr>
              <a:t>namespace</a:t>
            </a:r>
            <a:endParaRPr kumimoji="1" lang="en-US" altLang="ja-JP" sz="1400" b="1" dirty="0" smtClean="0">
              <a:solidFill>
                <a:srgbClr val="0058C9"/>
              </a:solidFill>
              <a:effectLst>
                <a:glow rad="127000">
                  <a:schemeClr val="bg1"/>
                </a:glow>
              </a:effectLst>
            </a:endParaRPr>
          </a:p>
        </p:txBody>
      </p:sp>
      <p:sp>
        <p:nvSpPr>
          <p:cNvPr id="29" name="正方形/長方形 28"/>
          <p:cNvSpPr/>
          <p:nvPr/>
        </p:nvSpPr>
        <p:spPr bwMode="auto">
          <a:xfrm>
            <a:off x="2482338" y="3452746"/>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100" dirty="0" err="1" smtClean="0">
                <a:solidFill>
                  <a:schemeClr val="accent6">
                    <a:lumMod val="50000"/>
                    <a:lumOff val="50000"/>
                  </a:schemeClr>
                </a:solidFill>
                <a:latin typeface="+mn-ea"/>
              </a:rPr>
              <a:t>nodePort</a:t>
            </a:r>
            <a:endParaRPr kumimoji="1" lang="ja-JP" altLang="en-US" sz="1100" dirty="0" smtClean="0">
              <a:solidFill>
                <a:schemeClr val="accent6">
                  <a:lumMod val="50000"/>
                  <a:lumOff val="50000"/>
                </a:schemeClr>
              </a:solidFill>
              <a:latin typeface="+mn-ea"/>
            </a:endParaRPr>
          </a:p>
        </p:txBody>
      </p:sp>
      <p:sp>
        <p:nvSpPr>
          <p:cNvPr id="30" name="正方形/長方形 29"/>
          <p:cNvSpPr/>
          <p:nvPr/>
        </p:nvSpPr>
        <p:spPr bwMode="auto">
          <a:xfrm>
            <a:off x="5649345" y="3455935"/>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100" dirty="0" smtClean="0">
                <a:solidFill>
                  <a:schemeClr val="accent6">
                    <a:lumMod val="50000"/>
                    <a:lumOff val="50000"/>
                  </a:schemeClr>
                </a:solidFill>
                <a:latin typeface="+mn-ea"/>
              </a:rPr>
              <a:t>内部</a:t>
            </a:r>
            <a:r>
              <a:rPr kumimoji="1" lang="en-US" altLang="ja-JP" sz="1100" dirty="0" smtClean="0">
                <a:solidFill>
                  <a:schemeClr val="accent6">
                    <a:lumMod val="50000"/>
                    <a:lumOff val="50000"/>
                  </a:schemeClr>
                </a:solidFill>
                <a:latin typeface="+mn-ea"/>
              </a:rPr>
              <a:t>Port</a:t>
            </a:r>
            <a:endParaRPr kumimoji="1" lang="ja-JP" altLang="en-US" sz="1100" dirty="0" smtClean="0">
              <a:solidFill>
                <a:schemeClr val="accent6">
                  <a:lumMod val="50000"/>
                  <a:lumOff val="50000"/>
                </a:schemeClr>
              </a:solidFill>
              <a:latin typeface="+mn-ea"/>
            </a:endParaRPr>
          </a:p>
        </p:txBody>
      </p:sp>
      <p:cxnSp>
        <p:nvCxnSpPr>
          <p:cNvPr id="4" name="直線コネクタ 3"/>
          <p:cNvCxnSpPr/>
          <p:nvPr/>
        </p:nvCxnSpPr>
        <p:spPr bwMode="auto">
          <a:xfrm>
            <a:off x="5231904" y="3829536"/>
            <a:ext cx="1008111"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フリーフォーム 30"/>
          <p:cNvSpPr>
            <a:spLocks noChangeAspect="1"/>
          </p:cNvSpPr>
          <p:nvPr/>
        </p:nvSpPr>
        <p:spPr bwMode="auto">
          <a:xfrm>
            <a:off x="570887" y="2836560"/>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cxnSp>
        <p:nvCxnSpPr>
          <p:cNvPr id="32" name="直線コネクタ 31"/>
          <p:cNvCxnSpPr/>
          <p:nvPr/>
        </p:nvCxnSpPr>
        <p:spPr bwMode="auto">
          <a:xfrm>
            <a:off x="1271464" y="3836843"/>
            <a:ext cx="2048498"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33" name="図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222" y="3875618"/>
            <a:ext cx="666718" cy="645883"/>
          </a:xfrm>
          <a:prstGeom prst="rect">
            <a:avLst/>
          </a:prstGeom>
        </p:spPr>
      </p:pic>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816" y="3850262"/>
            <a:ext cx="666718" cy="645883"/>
          </a:xfrm>
          <a:prstGeom prst="rect">
            <a:avLst/>
          </a:prstGeom>
        </p:spPr>
      </p:pic>
      <p:sp>
        <p:nvSpPr>
          <p:cNvPr id="37" name="テキスト ボックス 36"/>
          <p:cNvSpPr txBox="1"/>
          <p:nvPr/>
        </p:nvSpPr>
        <p:spPr>
          <a:xfrm>
            <a:off x="3570391" y="3892569"/>
            <a:ext cx="1606106" cy="938719"/>
          </a:xfrm>
          <a:prstGeom prst="rect">
            <a:avLst/>
          </a:prstGeom>
          <a:noFill/>
        </p:spPr>
        <p:txBody>
          <a:bodyPr wrap="square" rtlCol="0">
            <a:spAutoFit/>
          </a:bodyPr>
          <a:lstStyle/>
          <a:p>
            <a:r>
              <a:rPr lang="ja-JP" altLang="en-US" sz="1100" b="1" dirty="0" smtClean="0">
                <a:solidFill>
                  <a:schemeClr val="accent5">
                    <a:lumMod val="90000"/>
                    <a:lumOff val="10000"/>
                  </a:schemeClr>
                </a:solidFill>
                <a:effectLst>
                  <a:glow rad="76200">
                    <a:schemeClr val="bg1">
                      <a:alpha val="86000"/>
                    </a:schemeClr>
                  </a:glow>
                </a:effectLst>
                <a:latin typeface="+mn-ea"/>
              </a:rPr>
              <a:t>アプリの</a:t>
            </a:r>
            <a:r>
              <a:rPr lang="en-US" altLang="ja-JP" sz="1100" b="1" dirty="0" smtClean="0">
                <a:solidFill>
                  <a:schemeClr val="accent5">
                    <a:lumMod val="90000"/>
                    <a:lumOff val="10000"/>
                  </a:schemeClr>
                </a:solidFill>
                <a:effectLst>
                  <a:glow rad="76200">
                    <a:schemeClr val="bg1">
                      <a:alpha val="86000"/>
                    </a:schemeClr>
                  </a:glow>
                </a:effectLst>
                <a:latin typeface="+mn-ea"/>
              </a:rPr>
              <a:t>UI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保持</a:t>
            </a:r>
            <a:endParaRPr lang="en-US" altLang="ja-JP" sz="1100" b="1" dirty="0">
              <a:solidFill>
                <a:schemeClr val="accent5">
                  <a:lumMod val="90000"/>
                  <a:lumOff val="10000"/>
                </a:schemeClr>
              </a:solidFill>
              <a:effectLst>
                <a:glow rad="76200">
                  <a:schemeClr val="bg1">
                    <a:alpha val="86000"/>
                  </a:schemeClr>
                </a:glow>
              </a:effectLst>
              <a:latin typeface="+mn-ea"/>
            </a:endParaRPr>
          </a:p>
          <a:p>
            <a:endParaRPr lang="en-US" altLang="ja-JP" sz="1100" b="1" dirty="0" smtClean="0">
              <a:solidFill>
                <a:schemeClr val="accent5">
                  <a:lumMod val="90000"/>
                  <a:lumOff val="10000"/>
                </a:schemeClr>
              </a:solidFill>
              <a:effectLst>
                <a:glow rad="76200">
                  <a:schemeClr val="bg1">
                    <a:alpha val="86000"/>
                  </a:schemeClr>
                </a:glow>
              </a:effectLst>
              <a:latin typeface="+mn-ea"/>
            </a:endParaRPr>
          </a:p>
          <a:p>
            <a:r>
              <a:rPr lang="en-US" altLang="ja-JP" sz="1100" b="1" dirty="0" smtClean="0">
                <a:solidFill>
                  <a:schemeClr val="accent5">
                    <a:lumMod val="90000"/>
                    <a:lumOff val="10000"/>
                  </a:schemeClr>
                </a:solidFill>
                <a:effectLst>
                  <a:glow rad="76200">
                    <a:schemeClr val="bg1">
                      <a:alpha val="86000"/>
                    </a:schemeClr>
                  </a:glow>
                </a:effectLst>
                <a:latin typeface="+mn-ea"/>
              </a:rPr>
              <a:t>API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呼び出して</a:t>
            </a:r>
            <a:r>
              <a:rPr lang="ja-JP" altLang="en-US" sz="1100" b="1" dirty="0" smtClean="0">
                <a:solidFill>
                  <a:schemeClr val="accent5">
                    <a:lumMod val="90000"/>
                    <a:lumOff val="10000"/>
                  </a:schemeClr>
                </a:solidFill>
                <a:effectLst>
                  <a:glow rad="76200">
                    <a:schemeClr val="bg1">
                      <a:alpha val="86000"/>
                    </a:schemeClr>
                  </a:glow>
                </a:effectLst>
                <a:latin typeface="+mn-ea"/>
              </a:rPr>
              <a:t>コンテンツ（商品・通貨）を</a:t>
            </a:r>
            <a:r>
              <a:rPr lang="ja-JP" altLang="en-US" sz="1100" b="1" dirty="0">
                <a:solidFill>
                  <a:schemeClr val="accent5">
                    <a:lumMod val="90000"/>
                    <a:lumOff val="10000"/>
                  </a:schemeClr>
                </a:solidFill>
                <a:effectLst>
                  <a:glow rad="76200">
                    <a:schemeClr val="bg1">
                      <a:alpha val="86000"/>
                    </a:schemeClr>
                  </a:glow>
                </a:effectLst>
                <a:latin typeface="+mn-ea"/>
              </a:rPr>
              <a:t>取得・</a:t>
            </a:r>
            <a:r>
              <a:rPr lang="ja-JP" altLang="en-US" sz="1100" b="1" dirty="0" smtClean="0">
                <a:solidFill>
                  <a:schemeClr val="accent5">
                    <a:lumMod val="90000"/>
                    <a:lumOff val="10000"/>
                  </a:schemeClr>
                </a:solidFill>
                <a:effectLst>
                  <a:glow rad="76200">
                    <a:schemeClr val="bg1">
                      <a:alpha val="86000"/>
                    </a:schemeClr>
                  </a:glow>
                </a:effectLst>
                <a:latin typeface="+mn-ea"/>
              </a:rPr>
              <a:t>表示</a:t>
            </a:r>
            <a:endParaRPr lang="ja-JP" altLang="en-US" sz="1100" b="1" dirty="0">
              <a:solidFill>
                <a:schemeClr val="accent5">
                  <a:lumMod val="90000"/>
                  <a:lumOff val="10000"/>
                </a:schemeClr>
              </a:solidFill>
              <a:effectLst>
                <a:glow rad="76200">
                  <a:schemeClr val="bg1">
                    <a:alpha val="86000"/>
                  </a:schemeClr>
                </a:glow>
              </a:effectLst>
              <a:latin typeface="+mn-ea"/>
            </a:endParaRPr>
          </a:p>
        </p:txBody>
      </p:sp>
      <p:sp>
        <p:nvSpPr>
          <p:cNvPr id="40" name="テキスト ボックス 39"/>
          <p:cNvSpPr txBox="1"/>
          <p:nvPr/>
        </p:nvSpPr>
        <p:spPr>
          <a:xfrm>
            <a:off x="6522654" y="3887935"/>
            <a:ext cx="1606106" cy="938719"/>
          </a:xfrm>
          <a:prstGeom prst="rect">
            <a:avLst/>
          </a:prstGeom>
          <a:noFill/>
        </p:spPr>
        <p:txBody>
          <a:bodyPr wrap="square" rtlCol="0">
            <a:spAutoFit/>
          </a:bodyPr>
          <a:lstStyle/>
          <a:p>
            <a:r>
              <a:rPr lang="ja-JP" altLang="en-US" sz="1100" b="1" dirty="0">
                <a:solidFill>
                  <a:schemeClr val="accent5">
                    <a:lumMod val="90000"/>
                    <a:lumOff val="10000"/>
                  </a:schemeClr>
                </a:solidFill>
                <a:effectLst>
                  <a:glow rad="76200">
                    <a:schemeClr val="bg1">
                      <a:alpha val="86000"/>
                    </a:schemeClr>
                  </a:glow>
                </a:effectLst>
                <a:latin typeface="+mn-ea"/>
              </a:rPr>
              <a:t>呼び出しに対して商品リストを返却</a:t>
            </a:r>
          </a:p>
          <a:p>
            <a:endParaRPr lang="ja-JP" altLang="en-US" sz="1100" b="1" dirty="0">
              <a:solidFill>
                <a:schemeClr val="accent5">
                  <a:lumMod val="90000"/>
                  <a:lumOff val="10000"/>
                </a:schemeClr>
              </a:solidFill>
              <a:effectLst>
                <a:glow rad="76200">
                  <a:schemeClr val="bg1">
                    <a:alpha val="86000"/>
                  </a:schemeClr>
                </a:glow>
              </a:effectLst>
              <a:latin typeface="+mn-ea"/>
            </a:endParaRPr>
          </a:p>
          <a:p>
            <a:r>
              <a:rPr lang="ja-JP" altLang="en-US" sz="1100" b="1" dirty="0">
                <a:solidFill>
                  <a:schemeClr val="accent5">
                    <a:lumMod val="90000"/>
                    <a:lumOff val="10000"/>
                  </a:schemeClr>
                </a:solidFill>
                <a:effectLst>
                  <a:glow rad="76200">
                    <a:schemeClr val="bg1">
                      <a:alpha val="86000"/>
                    </a:schemeClr>
                  </a:glow>
                </a:effectLst>
                <a:latin typeface="+mn-ea"/>
              </a:rPr>
              <a:t>呼び出しに対して通貨リストを返却</a:t>
            </a:r>
          </a:p>
        </p:txBody>
      </p:sp>
      <p:sp>
        <p:nvSpPr>
          <p:cNvPr id="41" name="角丸四角形吹き出し 40"/>
          <p:cNvSpPr/>
          <p:nvPr/>
        </p:nvSpPr>
        <p:spPr bwMode="auto">
          <a:xfrm>
            <a:off x="8295664" y="2237726"/>
            <a:ext cx="2696880" cy="1097711"/>
          </a:xfrm>
          <a:prstGeom prst="wedgeRoundRectCallout">
            <a:avLst>
              <a:gd name="adj1" fmla="val -72912"/>
              <a:gd name="adj2" fmla="val 9052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600" dirty="0" smtClean="0">
                <a:solidFill>
                  <a:srgbClr val="FF0000"/>
                </a:solidFill>
                <a:latin typeface="+mn-ea"/>
              </a:rPr>
              <a:t>本</a:t>
            </a:r>
            <a:r>
              <a:rPr lang="en-US" altLang="ja-JP" sz="1600" dirty="0" err="1" smtClean="0">
                <a:solidFill>
                  <a:srgbClr val="FF0000"/>
                </a:solidFill>
                <a:latin typeface="+mn-ea"/>
              </a:rPr>
              <a:t>QuickStart</a:t>
            </a:r>
            <a:r>
              <a:rPr lang="ja-JP" altLang="en-US" sz="1600" dirty="0" smtClean="0">
                <a:solidFill>
                  <a:srgbClr val="FF0000"/>
                </a:solidFill>
                <a:latin typeface="+mn-ea"/>
              </a:rPr>
              <a:t>では、</a:t>
            </a:r>
            <a:r>
              <a:rPr lang="en-US" altLang="ja-JP" sz="1600" dirty="0" smtClean="0">
                <a:solidFill>
                  <a:srgbClr val="FF0000"/>
                </a:solidFill>
                <a:latin typeface="+mn-ea"/>
              </a:rPr>
              <a:t>API</a:t>
            </a:r>
            <a:r>
              <a:rPr lang="ja-JP" altLang="en-US" sz="1600" dirty="0" smtClean="0">
                <a:solidFill>
                  <a:srgbClr val="FF0000"/>
                </a:solidFill>
                <a:latin typeface="+mn-ea"/>
              </a:rPr>
              <a:t>に通貨情報を追加します</a:t>
            </a:r>
            <a:endParaRPr lang="en-US" altLang="ja-JP" sz="1600" dirty="0" smtClean="0">
              <a:solidFill>
                <a:srgbClr val="FF0000"/>
              </a:solidFill>
              <a:latin typeface="+mn-ea"/>
            </a:endParaRPr>
          </a:p>
        </p:txBody>
      </p:sp>
      <p:pic>
        <p:nvPicPr>
          <p:cNvPr id="1026" name="Picture 2" descr="python, 垂直, ロゴ 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588" y="3209913"/>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a:blip r:embed="rId7"/>
          <a:stretch>
            <a:fillRect/>
          </a:stretch>
        </p:blipFill>
        <p:spPr>
          <a:xfrm>
            <a:off x="4599751" y="3142942"/>
            <a:ext cx="544225" cy="576961"/>
          </a:xfrm>
          <a:prstGeom prst="rect">
            <a:avLst/>
          </a:prstGeom>
        </p:spPr>
      </p:pic>
    </p:spTree>
    <p:extLst>
      <p:ext uri="{BB962C8B-B14F-4D97-AF65-F5344CB8AC3E}">
        <p14:creationId xmlns:p14="http://schemas.microsoft.com/office/powerpoint/2010/main" val="544921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CI/CD</a:t>
            </a:r>
            <a:r>
              <a:rPr lang="ja-JP" altLang="en-US" dirty="0" smtClean="0"/>
              <a:t>ワークフロー</a:t>
            </a:r>
          </a:p>
          <a:p>
            <a:pPr marL="180000" lvl="1" indent="0">
              <a:buNone/>
            </a:pPr>
            <a:r>
              <a:rPr lang="ja-JP" altLang="en-US" dirty="0" smtClean="0"/>
              <a:t>本説明では、サンプルアプリケーションを</a:t>
            </a:r>
            <a:r>
              <a:rPr lang="en-US" altLang="ja-JP" dirty="0" smtClean="0"/>
              <a:t>Staging</a:t>
            </a:r>
            <a:r>
              <a:rPr lang="ja-JP" altLang="en-US" dirty="0" smtClean="0"/>
              <a:t>環境、</a:t>
            </a:r>
            <a:r>
              <a:rPr lang="en-US" altLang="ja-JP" dirty="0" smtClean="0"/>
              <a:t>Production</a:t>
            </a:r>
            <a:r>
              <a:rPr lang="ja-JP" altLang="en-US" dirty="0" smtClean="0"/>
              <a:t>環境へ</a:t>
            </a:r>
            <a:r>
              <a:rPr lang="en-US" altLang="ja-JP" dirty="0" smtClean="0"/>
              <a:t>Deploy</a:t>
            </a:r>
            <a:r>
              <a:rPr lang="ja-JP" altLang="en-US" dirty="0" err="1" smtClean="0"/>
              <a:t>、</a:t>
            </a:r>
            <a:r>
              <a:rPr lang="ja-JP" altLang="en-US" dirty="0" smtClean="0"/>
              <a:t>その後アプリケーションコードの修正を</a:t>
            </a:r>
            <a:r>
              <a:rPr lang="ja-JP" altLang="en-US" dirty="0"/>
              <a:t>行</a:t>
            </a:r>
            <a:r>
              <a:rPr lang="ja-JP" altLang="en-US" dirty="0" smtClean="0"/>
              <a:t>い、</a:t>
            </a:r>
            <a:r>
              <a:rPr lang="en-US" altLang="ja-JP" dirty="0" smtClean="0"/>
              <a:t>Staging</a:t>
            </a:r>
            <a:r>
              <a:rPr lang="ja-JP" altLang="en-US" dirty="0" smtClean="0"/>
              <a:t>環境、</a:t>
            </a:r>
            <a:r>
              <a:rPr lang="en-US" altLang="ja-JP" dirty="0" smtClean="0"/>
              <a:t>Production</a:t>
            </a:r>
            <a:r>
              <a:rPr lang="ja-JP" altLang="en-US" dirty="0"/>
              <a:t>環境</a:t>
            </a:r>
            <a:r>
              <a:rPr lang="ja-JP" altLang="en-US" dirty="0" smtClean="0"/>
              <a:t>への</a:t>
            </a:r>
            <a:r>
              <a:rPr lang="en-US" altLang="ja-JP" dirty="0" smtClean="0"/>
              <a:t>Deploy</a:t>
            </a:r>
            <a:r>
              <a:rPr lang="ja-JP" altLang="en-US" dirty="0" smtClean="0"/>
              <a:t>する手順を説明していきます。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4.3 </a:t>
            </a:r>
            <a:r>
              <a:rPr lang="ja-JP" altLang="en-US" b="1" dirty="0"/>
              <a:t>チュートリアルの流れ</a:t>
            </a:r>
            <a:r>
              <a:rPr lang="en-US" altLang="ja-JP" b="1" dirty="0"/>
              <a:t>(CI/CD</a:t>
            </a:r>
            <a:r>
              <a:rPr lang="ja-JP" altLang="en-US" b="1" dirty="0"/>
              <a:t>ワークフロー</a:t>
            </a:r>
            <a:r>
              <a:rPr lang="en-US" altLang="ja-JP" b="1" dirty="0"/>
              <a:t>)</a:t>
            </a:r>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1" name="四角形吹き出し 20"/>
          <p:cNvSpPr/>
          <p:nvPr/>
        </p:nvSpPr>
        <p:spPr bwMode="auto">
          <a:xfrm>
            <a:off x="2180844" y="1813657"/>
            <a:ext cx="4974876" cy="616768"/>
          </a:xfrm>
          <a:prstGeom prst="wedgeRectCallout">
            <a:avLst>
              <a:gd name="adj1" fmla="val -58542"/>
              <a:gd name="adj2" fmla="val 36131"/>
            </a:avLst>
          </a:prstGeom>
          <a:solidFill>
            <a:schemeClr val="accent1">
              <a:lumMod val="20000"/>
              <a:lumOff val="80000"/>
            </a:schemeClr>
          </a:solidFill>
          <a:ln w="28575">
            <a:solidFill>
              <a:schemeClr val="accent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rPr>
              <a:t>1</a:t>
            </a:r>
            <a:r>
              <a:rPr lang="ja-JP" altLang="en-US" sz="1100" b="1" dirty="0" smtClean="0">
                <a:solidFill>
                  <a:srgbClr val="FF0000"/>
                </a:solidFill>
              </a:rPr>
              <a:t>回目は、サンプルアプリケーションコードをダウンロードしてきて</a:t>
            </a:r>
            <a:endParaRPr lang="en-US" altLang="ja-JP" sz="1100" b="1" dirty="0" smtClean="0">
              <a:solidFill>
                <a:srgbClr val="FF0000"/>
              </a:solidFill>
            </a:endParaRPr>
          </a:p>
          <a:p>
            <a:r>
              <a:rPr lang="ja-JP" altLang="en-US" sz="1100" b="1" dirty="0" smtClean="0">
                <a:solidFill>
                  <a:srgbClr val="FF0000"/>
                </a:solidFill>
              </a:rPr>
              <a:t>その</a:t>
            </a:r>
            <a:r>
              <a:rPr lang="ja-JP" altLang="en-US" sz="1100" b="1" dirty="0">
                <a:solidFill>
                  <a:srgbClr val="FF0000"/>
                </a:solidFill>
              </a:rPr>
              <a:t>まま</a:t>
            </a:r>
            <a:r>
              <a:rPr lang="en-US" altLang="ja-JP" sz="1100" b="1" dirty="0">
                <a:solidFill>
                  <a:srgbClr val="FF0000"/>
                </a:solidFill>
              </a:rPr>
              <a:t>Commit</a:t>
            </a:r>
            <a:r>
              <a:rPr lang="ja-JP" altLang="en-US" sz="1100" b="1" dirty="0">
                <a:solidFill>
                  <a:srgbClr val="FF0000"/>
                </a:solidFill>
              </a:rPr>
              <a:t> </a:t>
            </a:r>
            <a:r>
              <a:rPr lang="en-US" altLang="ja-JP" sz="1100" b="1" dirty="0">
                <a:solidFill>
                  <a:srgbClr val="FF0000"/>
                </a:solidFill>
              </a:rPr>
              <a:t>&amp; Push</a:t>
            </a:r>
            <a:endParaRPr lang="ja-JP" altLang="en-US" sz="1100" b="1" dirty="0">
              <a:solidFill>
                <a:srgbClr val="FF0000"/>
              </a:solidFill>
            </a:endParaRPr>
          </a:p>
          <a:p>
            <a:r>
              <a:rPr kumimoji="1" lang="en-US" altLang="ja-JP" sz="1100" b="1" dirty="0" smtClean="0">
                <a:solidFill>
                  <a:srgbClr val="FF0000"/>
                </a:solidFill>
                <a:latin typeface="+mn-ea"/>
              </a:rPr>
              <a:t>2</a:t>
            </a:r>
            <a:r>
              <a:rPr kumimoji="1" lang="ja-JP" altLang="en-US" sz="1100" b="1" dirty="0" smtClean="0">
                <a:solidFill>
                  <a:srgbClr val="FF0000"/>
                </a:solidFill>
                <a:latin typeface="+mn-ea"/>
              </a:rPr>
              <a:t>回目は、アプリケーションコードを修正して</a:t>
            </a:r>
            <a:r>
              <a:rPr kumimoji="1" lang="en-US" altLang="ja-JP" sz="1100" b="1" dirty="0" smtClean="0">
                <a:solidFill>
                  <a:srgbClr val="FF0000"/>
                </a:solidFill>
                <a:latin typeface="+mn-ea"/>
              </a:rPr>
              <a:t>Commit &amp; Push</a:t>
            </a:r>
            <a:endParaRPr kumimoji="1" lang="ja-JP" altLang="en-US" sz="1100" b="1" dirty="0" smtClean="0">
              <a:solidFill>
                <a:srgbClr val="FF0000"/>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10048222" y="5105902"/>
            <a:ext cx="464052" cy="491965"/>
          </a:xfrm>
          <a:prstGeom prst="rect">
            <a:avLst/>
          </a:prstGeom>
        </p:spPr>
      </p:pic>
      <p:pic>
        <p:nvPicPr>
          <p:cNvPr id="55"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p:cNvPicPr>
            <a:picLocks noChangeAspect="1"/>
          </p:cNvPicPr>
          <p:nvPr/>
        </p:nvPicPr>
        <p:blipFill>
          <a:blip r:embed="rId5"/>
          <a:stretch>
            <a:fillRect/>
          </a:stretch>
        </p:blipFill>
        <p:spPr>
          <a:xfrm>
            <a:off x="7738656" y="5113640"/>
            <a:ext cx="464052" cy="491965"/>
          </a:xfrm>
          <a:prstGeom prst="rect">
            <a:avLst/>
          </a:prstGeom>
        </p:spPr>
      </p:pic>
      <p:sp>
        <p:nvSpPr>
          <p:cNvPr id="62" name="直方体 61"/>
          <p:cNvSpPr/>
          <p:nvPr/>
        </p:nvSpPr>
        <p:spPr bwMode="auto">
          <a:xfrm>
            <a:off x="9613423" y="399785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3" name="図 62"/>
          <p:cNvPicPr>
            <a:picLocks noChangeAspect="1"/>
          </p:cNvPicPr>
          <p:nvPr/>
        </p:nvPicPr>
        <p:blipFill>
          <a:blip r:embed="rId5"/>
          <a:stretch>
            <a:fillRect/>
          </a:stretch>
        </p:blipFill>
        <p:spPr>
          <a:xfrm>
            <a:off x="10057653" y="4173768"/>
            <a:ext cx="464052" cy="491965"/>
          </a:xfrm>
          <a:prstGeom prst="rect">
            <a:avLst/>
          </a:prstGeom>
        </p:spPr>
      </p:pic>
      <p:sp>
        <p:nvSpPr>
          <p:cNvPr id="64" name="直方体 63"/>
          <p:cNvSpPr/>
          <p:nvPr/>
        </p:nvSpPr>
        <p:spPr bwMode="auto">
          <a:xfrm>
            <a:off x="9625692" y="3061482"/>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8" name="図 67"/>
          <p:cNvPicPr>
            <a:picLocks noChangeAspect="1"/>
          </p:cNvPicPr>
          <p:nvPr/>
        </p:nvPicPr>
        <p:blipFill>
          <a:blip r:embed="rId5"/>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UI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spTree>
    <p:extLst>
      <p:ext uri="{BB962C8B-B14F-4D97-AF65-F5344CB8AC3E}">
        <p14:creationId xmlns:p14="http://schemas.microsoft.com/office/powerpoint/2010/main" val="28491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t>4.4 Manifest</a:t>
            </a:r>
            <a:r>
              <a:rPr kumimoji="1" lang="ja-JP" altLang="en-US" b="1" dirty="0" smtClean="0"/>
              <a:t>テンプレートファイル</a:t>
            </a:r>
            <a:r>
              <a:rPr lang="ja-JP" altLang="en-US" b="1" dirty="0" smtClean="0"/>
              <a:t>について</a:t>
            </a:r>
            <a:endParaRPr kumimoji="1" lang="ja-JP" altLang="en-US" b="1" dirty="0"/>
          </a:p>
        </p:txBody>
      </p:sp>
      <p:sp>
        <p:nvSpPr>
          <p:cNvPr id="3" name="コンテンツ プレースホルダー 2"/>
          <p:cNvSpPr>
            <a:spLocks noGrp="1"/>
          </p:cNvSpPr>
          <p:nvPr>
            <p:ph sz="quarter" idx="10"/>
          </p:nvPr>
        </p:nvSpPr>
        <p:spPr/>
        <p:txBody>
          <a:bodyPr/>
          <a:lstStyle/>
          <a:p>
            <a:r>
              <a:rPr kumimoji="1" lang="en-US" altLang="ja-JP" dirty="0" smtClean="0"/>
              <a:t>Manifest</a:t>
            </a:r>
            <a:r>
              <a:rPr kumimoji="1" lang="ja-JP" altLang="en-US" dirty="0" smtClean="0"/>
              <a:t>テンプレートファイル</a:t>
            </a:r>
            <a:endParaRPr kumimoji="1" lang="en-US" altLang="ja-JP" dirty="0" smtClean="0"/>
          </a:p>
          <a:p>
            <a:pPr marL="0" indent="0">
              <a:buNone/>
            </a:pPr>
            <a:r>
              <a:rPr lang="ja-JP" altLang="en-US" dirty="0" smtClean="0"/>
              <a:t>　</a:t>
            </a:r>
            <a:r>
              <a:rPr lang="ja-JP" altLang="en-US" sz="1800" dirty="0" smtClean="0"/>
              <a:t>サンプルアプリケーションの</a:t>
            </a:r>
            <a:r>
              <a:rPr lang="en-US" altLang="ja-JP" sz="1800" dirty="0" smtClean="0"/>
              <a:t>Manifest</a:t>
            </a:r>
            <a:r>
              <a:rPr lang="ja-JP" altLang="en-US" sz="1800" dirty="0" smtClean="0"/>
              <a:t>テンプレートファイルは、</a:t>
            </a:r>
            <a:r>
              <a:rPr lang="en-US" altLang="ja-JP" sz="1800" dirty="0" smtClean="0"/>
              <a:t>UI</a:t>
            </a:r>
            <a:r>
              <a:rPr lang="ja-JP" altLang="en-US" sz="1800" dirty="0" smtClean="0"/>
              <a:t>と</a:t>
            </a:r>
            <a:r>
              <a:rPr lang="en-US" altLang="ja-JP" sz="1800" dirty="0" smtClean="0"/>
              <a:t>API</a:t>
            </a:r>
            <a:r>
              <a:rPr lang="ja-JP" altLang="en-US" sz="1800" dirty="0" smtClean="0"/>
              <a:t>用の</a:t>
            </a:r>
            <a:r>
              <a:rPr lang="en-US" altLang="ja-JP" sz="1800" dirty="0" smtClean="0"/>
              <a:t>2</a:t>
            </a:r>
            <a:r>
              <a:rPr lang="ja-JP" altLang="en-US" sz="1800" dirty="0" smtClean="0"/>
              <a:t>つが用意されて</a:t>
            </a:r>
            <a:r>
              <a:rPr lang="ja-JP" altLang="en-US" sz="1800" dirty="0"/>
              <a:t>い</a:t>
            </a:r>
            <a:r>
              <a:rPr lang="ja-JP" altLang="en-US" sz="1800" dirty="0" smtClean="0"/>
              <a:t>ます。</a:t>
            </a:r>
            <a:endParaRPr lang="en-US" altLang="ja-JP" sz="1800" dirty="0" smtClean="0"/>
          </a:p>
          <a:p>
            <a:pPr marL="0" indent="0">
              <a:buNone/>
            </a:pPr>
            <a:r>
              <a:rPr lang="ja-JP" altLang="en-US" sz="1800" dirty="0" smtClean="0"/>
              <a:t>　環境一致を考慮した上での可変部分を変数化したテンプレート形式となっています。</a:t>
            </a:r>
            <a:endParaRPr lang="en-US" altLang="ja-JP" sz="1800" dirty="0" smtClean="0"/>
          </a:p>
        </p:txBody>
      </p:sp>
      <p:sp>
        <p:nvSpPr>
          <p:cNvPr id="5" name="正方形/長方形 4"/>
          <p:cNvSpPr/>
          <p:nvPr/>
        </p:nvSpPr>
        <p:spPr bwMode="auto">
          <a:xfrm>
            <a:off x="1955540" y="2847259"/>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smtClean="0">
                <a:latin typeface="+mn-ea"/>
              </a:rPr>
              <a:t>ui-app.yaml</a:t>
            </a:r>
            <a:endParaRPr kumimoji="1" lang="ja-JP" altLang="en-US" b="1" dirty="0" smtClean="0">
              <a:latin typeface="+mn-ea"/>
            </a:endParaRPr>
          </a:p>
        </p:txBody>
      </p:sp>
      <p:sp>
        <p:nvSpPr>
          <p:cNvPr id="6" name="正方形/長方形 5"/>
          <p:cNvSpPr/>
          <p:nvPr/>
        </p:nvSpPr>
        <p:spPr bwMode="auto">
          <a:xfrm>
            <a:off x="1955540" y="4042618"/>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api</a:t>
            </a:r>
            <a:r>
              <a:rPr lang="en-US" altLang="ja-JP" b="1" dirty="0" err="1" smtClean="0">
                <a:latin typeface="+mn-ea"/>
              </a:rPr>
              <a:t>-app.yaml</a:t>
            </a:r>
            <a:endParaRPr kumimoji="1" lang="ja-JP" altLang="en-US" b="1" dirty="0" smtClean="0">
              <a:latin typeface="+mn-ea"/>
            </a:endParaRPr>
          </a:p>
        </p:txBody>
      </p:sp>
      <p:sp>
        <p:nvSpPr>
          <p:cNvPr id="7" name="角丸四角形 6"/>
          <p:cNvSpPr/>
          <p:nvPr/>
        </p:nvSpPr>
        <p:spPr bwMode="auto">
          <a:xfrm>
            <a:off x="1559496" y="2534988"/>
            <a:ext cx="2664296" cy="273630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1727617" y="2204864"/>
            <a:ext cx="2328053" cy="584775"/>
          </a:xfrm>
          <a:prstGeom prst="rect">
            <a:avLst/>
          </a:prstGeom>
          <a:solidFill>
            <a:schemeClr val="bg1"/>
          </a:solidFill>
        </p:spPr>
        <p:txBody>
          <a:bodyPr wrap="square" rtlCol="0">
            <a:spAutoFit/>
          </a:bodyPr>
          <a:lstStyle/>
          <a:p>
            <a:r>
              <a:rPr kumimoji="1" lang="en-US" altLang="ja-JP" sz="1600" b="1" dirty="0" smtClean="0">
                <a:solidFill>
                  <a:srgbClr val="C00000"/>
                </a:solidFill>
                <a:effectLst>
                  <a:glow rad="127000">
                    <a:schemeClr val="bg1"/>
                  </a:glow>
                </a:effectLst>
              </a:rPr>
              <a:t>Manifest</a:t>
            </a:r>
            <a:r>
              <a:rPr kumimoji="1" lang="ja-JP" altLang="en-US" sz="1600" b="1" dirty="0" smtClean="0">
                <a:solidFill>
                  <a:srgbClr val="C00000"/>
                </a:solidFill>
                <a:effectLst>
                  <a:glow rad="127000">
                    <a:schemeClr val="bg1"/>
                  </a:glow>
                </a:effectLst>
              </a:rPr>
              <a:t>テンプレート</a:t>
            </a:r>
            <a:endParaRPr kumimoji="1" lang="en-US" altLang="ja-JP" sz="1600" b="1" dirty="0" smtClean="0">
              <a:solidFill>
                <a:srgbClr val="C00000"/>
              </a:solidFill>
              <a:effectLst>
                <a:glow rad="127000">
                  <a:schemeClr val="bg1"/>
                </a:glow>
              </a:effectLst>
            </a:endParaRPr>
          </a:p>
          <a:p>
            <a:r>
              <a:rPr lang="ja-JP" altLang="en-US" sz="1600" b="1" dirty="0">
                <a:solidFill>
                  <a:srgbClr val="C00000"/>
                </a:solidFill>
                <a:effectLst>
                  <a:glow rad="127000">
                    <a:schemeClr val="bg1"/>
                  </a:glow>
                </a:effectLst>
              </a:rPr>
              <a:t>ファイル</a:t>
            </a:r>
            <a:endParaRPr kumimoji="1" lang="en-US" altLang="ja-JP" sz="1600" b="1" dirty="0" smtClean="0">
              <a:solidFill>
                <a:srgbClr val="C00000"/>
              </a:solidFill>
              <a:effectLst>
                <a:glow rad="127000">
                  <a:schemeClr val="bg1"/>
                </a:glow>
              </a:effectLst>
            </a:endParaRPr>
          </a:p>
        </p:txBody>
      </p:sp>
      <p:sp>
        <p:nvSpPr>
          <p:cNvPr id="9" name="角丸四角形吹き出し 8"/>
          <p:cNvSpPr/>
          <p:nvPr/>
        </p:nvSpPr>
        <p:spPr bwMode="auto">
          <a:xfrm>
            <a:off x="5159896" y="2300064"/>
            <a:ext cx="6120680" cy="2264250"/>
          </a:xfrm>
          <a:prstGeom prst="wedgeRoundRectCallout">
            <a:avLst>
              <a:gd name="adj1" fmla="val -68510"/>
              <a:gd name="adj2" fmla="val -795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en-US" altLang="ja-JP" sz="1600" dirty="0" smtClean="0">
                <a:solidFill>
                  <a:srgbClr val="FF0000"/>
                </a:solidFill>
                <a:latin typeface="+mn-ea"/>
              </a:rPr>
              <a:t>Manifest</a:t>
            </a:r>
            <a:r>
              <a:rPr lang="ja-JP" altLang="en-US" sz="1600" dirty="0" smtClean="0">
                <a:solidFill>
                  <a:srgbClr val="FF0000"/>
                </a:solidFill>
                <a:latin typeface="+mn-ea"/>
              </a:rPr>
              <a:t>パラメータで編集する項目は次の</a:t>
            </a:r>
            <a:r>
              <a:rPr lang="en-US" altLang="ja-JP" sz="1600" dirty="0" smtClean="0">
                <a:solidFill>
                  <a:srgbClr val="FF0000"/>
                </a:solidFill>
                <a:latin typeface="+mn-ea"/>
              </a:rPr>
              <a:t>5</a:t>
            </a:r>
            <a:r>
              <a:rPr lang="ja-JP" altLang="en-US" sz="1600" dirty="0" smtClean="0">
                <a:solidFill>
                  <a:srgbClr val="FF0000"/>
                </a:solidFill>
                <a:latin typeface="+mn-ea"/>
              </a:rPr>
              <a:t>項目となります</a:t>
            </a:r>
            <a:endParaRPr lang="en-US" altLang="ja-JP" sz="1600" dirty="0" smtClean="0">
              <a:solidFill>
                <a:srgbClr val="FF0000"/>
              </a:solidFill>
              <a:latin typeface="+mn-ea"/>
            </a:endParaRPr>
          </a:p>
          <a:p>
            <a:endParaRPr lang="en-US" altLang="ja-JP" sz="1600" dirty="0">
              <a:solidFill>
                <a:srgbClr val="FF0000"/>
              </a:solidFill>
              <a:latin typeface="+mn-ea"/>
            </a:endParaRPr>
          </a:p>
          <a:p>
            <a:r>
              <a:rPr lang="ja-JP" altLang="en-US" sz="1600" dirty="0" smtClean="0">
                <a:solidFill>
                  <a:srgbClr val="FF0000"/>
                </a:solidFill>
                <a:latin typeface="+mn-ea"/>
              </a:rPr>
              <a:t>１．</a:t>
            </a:r>
            <a:r>
              <a:rPr lang="en-US" altLang="ja-JP" sz="1600" dirty="0">
                <a:solidFill>
                  <a:srgbClr val="FF0000"/>
                </a:solidFill>
                <a:latin typeface="+mn-ea"/>
              </a:rPr>
              <a:t> </a:t>
            </a:r>
            <a:r>
              <a:rPr lang="en-US" altLang="ja-JP" sz="1600" dirty="0" smtClean="0">
                <a:solidFill>
                  <a:srgbClr val="FF0000"/>
                </a:solidFill>
                <a:latin typeface="+mn-ea"/>
              </a:rPr>
              <a:t>param01	…</a:t>
            </a:r>
            <a:r>
              <a:rPr lang="ja-JP" altLang="en-US" sz="1600" dirty="0" smtClean="0">
                <a:solidFill>
                  <a:srgbClr val="FF0000"/>
                </a:solidFill>
                <a:latin typeface="+mn-ea"/>
              </a:rPr>
              <a:t>　レプリカ数</a:t>
            </a:r>
            <a:endParaRPr lang="en-US" altLang="ja-JP" sz="1600" dirty="0" smtClean="0">
              <a:solidFill>
                <a:srgbClr val="FF0000"/>
              </a:solidFill>
              <a:latin typeface="+mn-ea"/>
            </a:endParaRPr>
          </a:p>
          <a:p>
            <a:r>
              <a:rPr lang="ja-JP" altLang="en-US" sz="1600" dirty="0" smtClean="0">
                <a:solidFill>
                  <a:srgbClr val="FF0000"/>
                </a:solidFill>
                <a:latin typeface="+mn-ea"/>
              </a:rPr>
              <a:t>２．</a:t>
            </a:r>
            <a:r>
              <a:rPr lang="en-US" altLang="ja-JP" sz="1600" dirty="0">
                <a:solidFill>
                  <a:srgbClr val="FF0000"/>
                </a:solidFill>
                <a:latin typeface="+mn-ea"/>
              </a:rPr>
              <a:t> </a:t>
            </a:r>
            <a:r>
              <a:rPr lang="en-US" altLang="ja-JP" sz="1600" dirty="0" smtClean="0">
                <a:solidFill>
                  <a:srgbClr val="FF0000"/>
                </a:solidFill>
                <a:latin typeface="+mn-ea"/>
              </a:rPr>
              <a:t>image	…</a:t>
            </a:r>
            <a:r>
              <a:rPr lang="ja-JP" altLang="en-US" sz="1600" dirty="0" smtClean="0">
                <a:solidFill>
                  <a:srgbClr val="FF0000"/>
                </a:solidFill>
                <a:latin typeface="+mn-ea"/>
              </a:rPr>
              <a:t>　イメージ</a:t>
            </a:r>
            <a:r>
              <a:rPr lang="en-US" altLang="ja-JP" sz="1600" dirty="0" smtClean="0">
                <a:solidFill>
                  <a:srgbClr val="FF0000"/>
                </a:solidFill>
                <a:latin typeface="+mn-ea"/>
              </a:rPr>
              <a:t>URL</a:t>
            </a:r>
          </a:p>
          <a:p>
            <a:r>
              <a:rPr lang="ja-JP" altLang="en-US" sz="1600" dirty="0" smtClean="0">
                <a:solidFill>
                  <a:srgbClr val="FF0000"/>
                </a:solidFill>
                <a:latin typeface="+mn-ea"/>
              </a:rPr>
              <a:t>３．</a:t>
            </a:r>
            <a:r>
              <a:rPr lang="en-US" altLang="ja-JP" sz="1600" dirty="0">
                <a:solidFill>
                  <a:srgbClr val="FF0000"/>
                </a:solidFill>
                <a:latin typeface="+mn-ea"/>
              </a:rPr>
              <a:t> </a:t>
            </a:r>
            <a:r>
              <a:rPr lang="en-US" altLang="ja-JP" sz="1600" dirty="0" err="1" smtClean="0">
                <a:solidFill>
                  <a:srgbClr val="FF0000"/>
                </a:solidFill>
                <a:latin typeface="+mn-ea"/>
              </a:rPr>
              <a:t>image_tag</a:t>
            </a:r>
            <a:r>
              <a:rPr lang="en-US" altLang="ja-JP" sz="1600" dirty="0" smtClean="0">
                <a:solidFill>
                  <a:srgbClr val="FF0000"/>
                </a:solidFill>
                <a:latin typeface="+mn-ea"/>
              </a:rPr>
              <a:t>	…</a:t>
            </a:r>
            <a:r>
              <a:rPr lang="ja-JP" altLang="en-US" sz="1600" dirty="0" smtClean="0">
                <a:solidFill>
                  <a:srgbClr val="FF0000"/>
                </a:solidFill>
                <a:latin typeface="+mn-ea"/>
              </a:rPr>
              <a:t>　イメージ</a:t>
            </a:r>
            <a:r>
              <a:rPr lang="en-US" altLang="ja-JP" sz="1600" dirty="0" smtClean="0">
                <a:solidFill>
                  <a:srgbClr val="FF0000"/>
                </a:solidFill>
                <a:latin typeface="+mn-ea"/>
              </a:rPr>
              <a:t>tag</a:t>
            </a:r>
          </a:p>
          <a:p>
            <a:r>
              <a:rPr lang="ja-JP" altLang="en-US" sz="1600" dirty="0" smtClean="0">
                <a:solidFill>
                  <a:srgbClr val="FF0000"/>
                </a:solidFill>
                <a:latin typeface="+mn-ea"/>
              </a:rPr>
              <a:t>４．</a:t>
            </a:r>
            <a:r>
              <a:rPr lang="en-US" altLang="ja-JP" sz="1600" dirty="0">
                <a:solidFill>
                  <a:srgbClr val="FF0000"/>
                </a:solidFill>
                <a:latin typeface="+mn-ea"/>
              </a:rPr>
              <a:t> </a:t>
            </a:r>
            <a:r>
              <a:rPr lang="en-US" altLang="ja-JP" sz="1600" dirty="0" smtClean="0">
                <a:solidFill>
                  <a:srgbClr val="FF0000"/>
                </a:solidFill>
                <a:latin typeface="+mn-ea"/>
              </a:rPr>
              <a:t>param02	…   </a:t>
            </a:r>
            <a:r>
              <a:rPr lang="ja-JP" altLang="en-US" sz="1600" dirty="0" smtClean="0">
                <a:solidFill>
                  <a:srgbClr val="FF0000"/>
                </a:solidFill>
                <a:latin typeface="+mn-ea"/>
              </a:rPr>
              <a:t>アクティブ面のポート番号</a:t>
            </a:r>
            <a:endParaRPr lang="en-US" altLang="ja-JP" sz="1600" dirty="0" smtClean="0">
              <a:solidFill>
                <a:srgbClr val="FF0000"/>
              </a:solidFill>
              <a:latin typeface="+mn-ea"/>
            </a:endParaRPr>
          </a:p>
          <a:p>
            <a:r>
              <a:rPr lang="ja-JP" altLang="en-US" sz="1600" dirty="0" smtClean="0">
                <a:solidFill>
                  <a:srgbClr val="FF0000"/>
                </a:solidFill>
                <a:latin typeface="+mn-ea"/>
              </a:rPr>
              <a:t>５．</a:t>
            </a:r>
            <a:r>
              <a:rPr lang="en-US" altLang="ja-JP" sz="1600" dirty="0">
                <a:solidFill>
                  <a:srgbClr val="FF0000"/>
                </a:solidFill>
                <a:latin typeface="+mn-ea"/>
              </a:rPr>
              <a:t> </a:t>
            </a:r>
            <a:r>
              <a:rPr lang="en-US" altLang="ja-JP" sz="1600" dirty="0" smtClean="0">
                <a:solidFill>
                  <a:srgbClr val="FF0000"/>
                </a:solidFill>
                <a:latin typeface="+mn-ea"/>
              </a:rPr>
              <a:t>param03	…</a:t>
            </a:r>
            <a:r>
              <a:rPr lang="ja-JP" altLang="en-US" sz="1600" dirty="0" smtClean="0">
                <a:solidFill>
                  <a:srgbClr val="FF0000"/>
                </a:solidFill>
                <a:latin typeface="+mn-ea"/>
              </a:rPr>
              <a:t>   プレビュー面のポート番号</a:t>
            </a:r>
            <a:endParaRPr lang="en-US" altLang="ja-JP" sz="1600" dirty="0" smtClean="0">
              <a:solidFill>
                <a:srgbClr val="FF0000"/>
              </a:solidFill>
              <a:latin typeface="+mn-ea"/>
            </a:endParaRPr>
          </a:p>
        </p:txBody>
      </p:sp>
      <p:sp>
        <p:nvSpPr>
          <p:cNvPr id="10" name="テキスト ボックス 9"/>
          <p:cNvSpPr txBox="1"/>
          <p:nvPr/>
        </p:nvSpPr>
        <p:spPr>
          <a:xfrm>
            <a:off x="3215680" y="5622191"/>
            <a:ext cx="662473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手順を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実行してみましょう</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5231904" y="4610077"/>
            <a:ext cx="6167787" cy="253916"/>
          </a:xfrm>
          <a:prstGeom prst="rect">
            <a:avLst/>
          </a:prstGeom>
          <a:noFill/>
        </p:spPr>
        <p:txBody>
          <a:bodyPr wrap="square" rtlCol="0">
            <a:spAutoFit/>
          </a:bodyPr>
          <a:lstStyle/>
          <a:p>
            <a:r>
              <a:rPr kumimoji="1" lang="en-US" altLang="ja-JP" sz="1050" dirty="0" smtClean="0"/>
              <a:t>※</a:t>
            </a:r>
            <a:r>
              <a:rPr kumimoji="1" lang="ja-JP" altLang="en-US" sz="1050" dirty="0" smtClean="0"/>
              <a:t>変数名は、</a:t>
            </a:r>
            <a:r>
              <a:rPr lang="en-US" altLang="ja-JP" sz="1050" dirty="0" smtClean="0"/>
              <a:t>image</a:t>
            </a:r>
            <a:r>
              <a:rPr lang="ja-JP" altLang="en-US" sz="1050" dirty="0" err="1" smtClean="0"/>
              <a:t>、</a:t>
            </a:r>
            <a:r>
              <a:rPr lang="en-US" altLang="ja-JP" sz="1050" dirty="0" err="1" smtClean="0"/>
              <a:t>image_tag</a:t>
            </a:r>
            <a:r>
              <a:rPr lang="ja-JP" altLang="en-US" sz="1050" dirty="0" err="1" smtClean="0"/>
              <a:t>、</a:t>
            </a:r>
            <a:r>
              <a:rPr lang="en-US" altLang="ja-JP" sz="1050" dirty="0" smtClean="0"/>
              <a:t>param01~param20</a:t>
            </a:r>
            <a:r>
              <a:rPr lang="ja-JP" altLang="en-US" sz="1050" dirty="0" smtClean="0"/>
              <a:t>で設定できます。</a:t>
            </a:r>
            <a:endParaRPr kumimoji="1" lang="ja-JP" altLang="en-US" sz="1050" dirty="0"/>
          </a:p>
        </p:txBody>
      </p:sp>
    </p:spTree>
    <p:extLst>
      <p:ext uri="{BB962C8B-B14F-4D97-AF65-F5344CB8AC3E}">
        <p14:creationId xmlns:p14="http://schemas.microsoft.com/office/powerpoint/2010/main" val="243023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smtClean="0"/>
              <a:t>1</a:t>
            </a:r>
            <a:r>
              <a:rPr lang="ja-JP" altLang="en-US" b="1" dirty="0" smtClean="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282085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1</a:t>
            </a:r>
            <a:r>
              <a:rPr lang="ja-JP" altLang="en-US" dirty="0"/>
              <a:t>回目</a:t>
            </a:r>
            <a:r>
              <a:rPr lang="ja-JP" altLang="en-US" dirty="0" smtClean="0"/>
              <a:t>の</a:t>
            </a:r>
            <a:r>
              <a:rPr lang="en-US" altLang="ja-JP" dirty="0" smtClean="0"/>
              <a:t>CI/CD</a:t>
            </a:r>
            <a:r>
              <a:rPr lang="ja-JP" altLang="en-US" dirty="0" smtClean="0"/>
              <a:t>ワークフローとして、アプリケーションコードの</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結果確認までの手順は以下の通りとなります。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a:t>
            </a:r>
            <a:r>
              <a:rPr lang="en-US" altLang="ja-JP" b="1" dirty="0"/>
              <a:t>1</a:t>
            </a:r>
            <a:r>
              <a:rPr lang="ja-JP" altLang="en-US" b="1" dirty="0"/>
              <a:t>回目の</a:t>
            </a:r>
            <a:r>
              <a:rPr lang="en-US" altLang="ja-JP" b="1" dirty="0"/>
              <a:t>CI/CD</a:t>
            </a:r>
            <a:r>
              <a:rPr lang="ja-JP" altLang="en-US" b="1" dirty="0"/>
              <a:t>ワークフロー</a:t>
            </a:r>
            <a:r>
              <a:rPr lang="ja-JP" altLang="en-US" b="1" dirty="0" smtClean="0"/>
              <a:t>手順</a:t>
            </a:r>
            <a:r>
              <a:rPr lang="en-US" altLang="ja-JP" b="1" dirty="0" smtClean="0"/>
              <a:t>(1/25)</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603992" y="400240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603992" y="307482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7" name="直方体 46"/>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7738656" y="5113640"/>
            <a:ext cx="464052" cy="491965"/>
          </a:xfrm>
          <a:prstGeom prst="rect">
            <a:avLst/>
          </a:prstGeom>
        </p:spPr>
      </p:pic>
      <p:pic>
        <p:nvPicPr>
          <p:cNvPr id="74"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p:cNvPicPr>
            <a:picLocks noChangeAspect="1"/>
          </p:cNvPicPr>
          <p:nvPr/>
        </p:nvPicPr>
        <p:blipFill>
          <a:blip r:embed="rId5">
            <a:grayscl/>
          </a:blip>
          <a:stretch>
            <a:fillRect/>
          </a:stretch>
        </p:blipFill>
        <p:spPr>
          <a:xfrm>
            <a:off x="10048222" y="5105902"/>
            <a:ext cx="464052" cy="491965"/>
          </a:xfrm>
          <a:prstGeom prst="rect">
            <a:avLst/>
          </a:prstGeom>
        </p:spPr>
      </p:pic>
      <p:pic>
        <p:nvPicPr>
          <p:cNvPr id="76" name="図 75"/>
          <p:cNvPicPr>
            <a:picLocks noChangeAspect="1"/>
          </p:cNvPicPr>
          <p:nvPr/>
        </p:nvPicPr>
        <p:blipFill>
          <a:blip r:embed="rId5">
            <a:grayscl/>
          </a:blip>
          <a:stretch>
            <a:fillRect/>
          </a:stretch>
        </p:blipFill>
        <p:spPr>
          <a:xfrm>
            <a:off x="10057653" y="4173768"/>
            <a:ext cx="464052" cy="491965"/>
          </a:xfrm>
          <a:prstGeom prst="rect">
            <a:avLst/>
          </a:prstGeom>
        </p:spPr>
      </p:pic>
      <p:pic>
        <p:nvPicPr>
          <p:cNvPr id="78" name="図 77"/>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256101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fontScale="92500" lnSpcReduction="10000"/>
          </a:bodyPr>
          <a:lstStyle/>
          <a:p>
            <a:r>
              <a:rPr lang="ja-JP" altLang="en-US" dirty="0"/>
              <a:t>アプリケーションコード </a:t>
            </a:r>
            <a:r>
              <a:rPr lang="en-US" altLang="ja-JP" dirty="0" smtClean="0"/>
              <a:t>Commit &amp; Push</a:t>
            </a:r>
          </a:p>
          <a:p>
            <a:pPr marL="0" indent="0">
              <a:buNone/>
            </a:pPr>
            <a:r>
              <a:rPr lang="ja-JP" altLang="en-US" dirty="0" smtClean="0"/>
              <a:t>　</a:t>
            </a:r>
            <a:r>
              <a:rPr lang="ja-JP" altLang="en-US" sz="1600" dirty="0" smtClean="0"/>
              <a:t>初回デプロイするコンテナイメージを作るため</a:t>
            </a:r>
            <a:r>
              <a:rPr lang="en-US" altLang="ja-JP" sz="1600" dirty="0" smtClean="0"/>
              <a:t>CI</a:t>
            </a:r>
            <a:r>
              <a:rPr lang="ja-JP" altLang="en-US" sz="1600" dirty="0" smtClean="0"/>
              <a:t>パイプラインを実行します。</a:t>
            </a:r>
            <a:endParaRPr lang="en-US" altLang="ja-JP" sz="1600" dirty="0" smtClean="0"/>
          </a:p>
          <a:p>
            <a:pPr marL="0" indent="0">
              <a:buNone/>
            </a:pPr>
            <a:r>
              <a:rPr lang="ja-JP" altLang="en-US" dirty="0"/>
              <a:t>　</a:t>
            </a:r>
            <a:endParaRPr lang="en-US" altLang="ja-JP" sz="1600" dirty="0" smtClean="0"/>
          </a:p>
          <a:p>
            <a:pPr lvl="1"/>
            <a:r>
              <a:rPr lang="ja-JP" altLang="en-US" dirty="0"/>
              <a:t>ブラウザにてサンプルアプリケーションの</a:t>
            </a:r>
            <a:r>
              <a:rPr lang="en-US" altLang="ja-JP" dirty="0"/>
              <a:t>URL</a:t>
            </a:r>
            <a:r>
              <a:rPr lang="ja-JP" altLang="en-US" dirty="0"/>
              <a:t>を表示します。</a:t>
            </a:r>
            <a:endParaRPr lang="en-US" altLang="ja-JP" dirty="0"/>
          </a:p>
          <a:p>
            <a:pPr marL="555013" lvl="4" indent="0">
              <a:buNone/>
            </a:pPr>
            <a:r>
              <a:rPr lang="en-US" altLang="ja-JP" b="0" dirty="0">
                <a:hlinkClick r:id="rId2"/>
              </a:rPr>
              <a:t>https://github.com/exastro-suite/epoch-sample-app</a:t>
            </a:r>
            <a:endParaRPr lang="en-US" altLang="ja-JP" b="0" dirty="0"/>
          </a:p>
          <a:p>
            <a:pPr marL="555013" lvl="4" indent="0">
              <a:buNone/>
            </a:pPr>
            <a:endParaRPr lang="en-US" altLang="ja-JP" b="0" dirty="0"/>
          </a:p>
          <a:p>
            <a:pPr marL="351450" lvl="1" indent="-171450"/>
            <a:r>
              <a:rPr lang="ja-JP" altLang="en-US" dirty="0"/>
              <a:t>サンプルアプリケーションの画面から「</a:t>
            </a:r>
            <a:r>
              <a:rPr lang="en-US" altLang="ja-JP" dirty="0"/>
              <a:t>Code</a:t>
            </a:r>
            <a:r>
              <a:rPr lang="ja-JP" altLang="en-US" dirty="0"/>
              <a:t>」を押下して、「</a:t>
            </a:r>
            <a:r>
              <a:rPr lang="en-US" altLang="ja-JP" dirty="0"/>
              <a:t>Download</a:t>
            </a:r>
            <a:r>
              <a:rPr lang="ja-JP" altLang="en-US" dirty="0"/>
              <a:t> </a:t>
            </a:r>
            <a:r>
              <a:rPr lang="en-US" altLang="ja-JP" dirty="0"/>
              <a:t>ZIP</a:t>
            </a:r>
            <a:r>
              <a:rPr lang="ja-JP" altLang="en-US" dirty="0"/>
              <a:t>」</a:t>
            </a:r>
            <a:r>
              <a:rPr lang="ja-JP" altLang="en-US" dirty="0" smtClean="0"/>
              <a:t>からコード</a:t>
            </a:r>
            <a:r>
              <a:rPr lang="ja-JP" altLang="en-US" dirty="0"/>
              <a:t>を取得します。</a:t>
            </a: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smtClean="0"/>
          </a:p>
          <a:p>
            <a:pPr marL="180000" lvl="1" indent="0">
              <a:buNone/>
            </a:pPr>
            <a:endParaRPr lang="en-US" altLang="ja-JP" dirty="0" smtClean="0"/>
          </a:p>
          <a:p>
            <a:pPr lvl="1"/>
            <a:r>
              <a:rPr lang="ja-JP" altLang="en-US" dirty="0" smtClean="0"/>
              <a:t>ダウンロード</a:t>
            </a:r>
            <a:r>
              <a:rPr lang="ja-JP" altLang="en-US" dirty="0"/>
              <a:t>した</a:t>
            </a:r>
            <a:r>
              <a:rPr lang="en-US" altLang="ja-JP" dirty="0"/>
              <a:t>ZIP</a:t>
            </a:r>
            <a:r>
              <a:rPr lang="ja-JP" altLang="en-US" dirty="0"/>
              <a:t>ファイルを展開</a:t>
            </a:r>
            <a:r>
              <a:rPr lang="ja-JP" altLang="en-US" dirty="0" smtClean="0"/>
              <a:t>し、</a:t>
            </a:r>
            <a:r>
              <a:rPr lang="en-US" altLang="ja-JP" dirty="0" smtClean="0"/>
              <a:t>clone</a:t>
            </a:r>
            <a:r>
              <a:rPr lang="ja-JP" altLang="en-US" dirty="0"/>
              <a:t>したアプリケーションコード用リポジトリ</a:t>
            </a:r>
            <a:r>
              <a:rPr lang="ja-JP" altLang="en-US" dirty="0" smtClean="0"/>
              <a:t>にコピーします。</a:t>
            </a:r>
            <a:endParaRPr lang="en-US" altLang="ja-JP" dirty="0"/>
          </a:p>
          <a:p>
            <a:pPr marL="0" indent="0">
              <a:buNone/>
            </a:pPr>
            <a:endParaRPr lang="en-US" altLang="ja-JP" sz="1600" dirty="0" smtClean="0"/>
          </a:p>
          <a:p>
            <a:pPr marL="0" indent="0">
              <a:buNone/>
            </a:pPr>
            <a:endParaRPr lang="en-US" altLang="ja-JP" sz="1600" dirty="0"/>
          </a:p>
          <a:p>
            <a:pPr marL="0" indent="0">
              <a:buNone/>
            </a:pPr>
            <a:endParaRPr lang="en-US" altLang="ja-JP" sz="1600" dirty="0" smtClean="0"/>
          </a:p>
          <a:p>
            <a:pPr marL="0" indent="0">
              <a:buNone/>
            </a:pPr>
            <a:endParaRPr lang="en-US" altLang="ja-JP" sz="1600" dirty="0"/>
          </a:p>
          <a:p>
            <a:pPr marL="0" indent="0">
              <a:buNone/>
            </a:pPr>
            <a:endParaRPr lang="en-US" altLang="ja-JP" sz="1600" dirty="0" smtClean="0"/>
          </a:p>
          <a:p>
            <a:pPr marL="180000" lvl="1" indent="0">
              <a:buNone/>
            </a:pPr>
            <a:r>
              <a:rPr lang="ja-JP" altLang="en-US" sz="1800" dirty="0"/>
              <a:t>　</a:t>
            </a:r>
            <a:r>
              <a:rPr lang="ja-JP" altLang="en-US" sz="1800" dirty="0" smtClean="0"/>
              <a:t>　</a:t>
            </a:r>
            <a:endParaRPr lang="en-US" altLang="ja-JP" sz="1800" dirty="0" smtClean="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a:t>4.5 1</a:t>
            </a:r>
            <a:r>
              <a:rPr lang="ja-JP" altLang="en-US" b="1" dirty="0"/>
              <a:t>回目の</a:t>
            </a:r>
            <a:r>
              <a:rPr lang="en-US" altLang="ja-JP" b="1" dirty="0"/>
              <a:t>CI/CD</a:t>
            </a:r>
            <a:r>
              <a:rPr lang="ja-JP" altLang="en-US" b="1" dirty="0"/>
              <a:t>ワークフロー手順</a:t>
            </a:r>
            <a:r>
              <a:rPr lang="en-US" altLang="ja-JP" b="1" dirty="0"/>
              <a:t>(</a:t>
            </a:r>
            <a:r>
              <a:rPr lang="en-US" altLang="ja-JP" b="1" dirty="0" smtClean="0"/>
              <a:t>2/25)</a:t>
            </a:r>
            <a:endParaRPr kumimoji="1" lang="ja-JP" altLang="en-US" b="1" dirty="0"/>
          </a:p>
        </p:txBody>
      </p:sp>
      <p:pic>
        <p:nvPicPr>
          <p:cNvPr id="2" name="図 1"/>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9" name="角丸四角形 8"/>
          <p:cNvSpPr/>
          <p:nvPr/>
        </p:nvSpPr>
        <p:spPr bwMode="auto">
          <a:xfrm>
            <a:off x="7680176" y="405973"/>
            <a:ext cx="864096" cy="504056"/>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4"/>
          <a:stretch>
            <a:fillRect/>
          </a:stretch>
        </p:blipFill>
        <p:spPr>
          <a:xfrm>
            <a:off x="695400" y="2775986"/>
            <a:ext cx="3376514" cy="1374226"/>
          </a:xfrm>
          <a:prstGeom prst="rect">
            <a:avLst/>
          </a:prstGeom>
        </p:spPr>
      </p:pic>
      <p:sp>
        <p:nvSpPr>
          <p:cNvPr id="8" name="角丸四角形 7"/>
          <p:cNvSpPr/>
          <p:nvPr/>
        </p:nvSpPr>
        <p:spPr bwMode="auto">
          <a:xfrm>
            <a:off x="3776199" y="3293222"/>
            <a:ext cx="287477" cy="13692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 10"/>
          <p:cNvSpPr/>
          <p:nvPr/>
        </p:nvSpPr>
        <p:spPr bwMode="auto">
          <a:xfrm>
            <a:off x="2999656" y="4000766"/>
            <a:ext cx="395643" cy="1052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 name="図 3"/>
          <p:cNvPicPr>
            <a:picLocks noChangeAspect="1"/>
          </p:cNvPicPr>
          <p:nvPr/>
        </p:nvPicPr>
        <p:blipFill>
          <a:blip r:embed="rId5"/>
          <a:stretch>
            <a:fillRect/>
          </a:stretch>
        </p:blipFill>
        <p:spPr>
          <a:xfrm>
            <a:off x="695400" y="4682795"/>
            <a:ext cx="2873535" cy="1295996"/>
          </a:xfrm>
          <a:prstGeom prst="rect">
            <a:avLst/>
          </a:prstGeom>
          <a:ln>
            <a:solidFill>
              <a:schemeClr val="tx2"/>
            </a:solidFill>
          </a:ln>
        </p:spPr>
      </p:pic>
      <p:pic>
        <p:nvPicPr>
          <p:cNvPr id="5" name="図 4"/>
          <p:cNvPicPr>
            <a:picLocks noChangeAspect="1"/>
          </p:cNvPicPr>
          <p:nvPr/>
        </p:nvPicPr>
        <p:blipFill>
          <a:blip r:embed="rId6"/>
          <a:stretch>
            <a:fillRect/>
          </a:stretch>
        </p:blipFill>
        <p:spPr>
          <a:xfrm>
            <a:off x="4637018" y="4682795"/>
            <a:ext cx="1800200" cy="1329693"/>
          </a:xfrm>
          <a:prstGeom prst="rect">
            <a:avLst/>
          </a:prstGeom>
          <a:ln>
            <a:solidFill>
              <a:schemeClr val="tx1"/>
            </a:solidFill>
          </a:ln>
        </p:spPr>
      </p:pic>
      <p:pic>
        <p:nvPicPr>
          <p:cNvPr id="10" name="図 9"/>
          <p:cNvPicPr>
            <a:picLocks noChangeAspect="1"/>
          </p:cNvPicPr>
          <p:nvPr/>
        </p:nvPicPr>
        <p:blipFill>
          <a:blip r:embed="rId7"/>
          <a:stretch>
            <a:fillRect/>
          </a:stretch>
        </p:blipFill>
        <p:spPr>
          <a:xfrm>
            <a:off x="7505302" y="4682795"/>
            <a:ext cx="3588451" cy="1194477"/>
          </a:xfrm>
          <a:prstGeom prst="rect">
            <a:avLst/>
          </a:prstGeom>
          <a:ln>
            <a:solidFill>
              <a:schemeClr val="tx1"/>
            </a:solidFill>
          </a:ln>
        </p:spPr>
      </p:pic>
      <p:sp>
        <p:nvSpPr>
          <p:cNvPr id="12" name="角丸四角形 11"/>
          <p:cNvSpPr/>
          <p:nvPr/>
        </p:nvSpPr>
        <p:spPr bwMode="auto">
          <a:xfrm>
            <a:off x="2104332" y="5733257"/>
            <a:ext cx="535284" cy="13357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 12"/>
          <p:cNvSpPr/>
          <p:nvPr/>
        </p:nvSpPr>
        <p:spPr bwMode="auto">
          <a:xfrm>
            <a:off x="5872858" y="5888741"/>
            <a:ext cx="287477" cy="13692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角丸四角形 13"/>
          <p:cNvSpPr/>
          <p:nvPr/>
        </p:nvSpPr>
        <p:spPr bwMode="auto">
          <a:xfrm>
            <a:off x="8322104" y="5270615"/>
            <a:ext cx="786298" cy="44408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角丸四角形吹き出し 14"/>
          <p:cNvSpPr/>
          <p:nvPr/>
        </p:nvSpPr>
        <p:spPr bwMode="auto">
          <a:xfrm>
            <a:off x="8255237" y="5945734"/>
            <a:ext cx="2838516" cy="355037"/>
          </a:xfrm>
          <a:prstGeom prst="wedgeRoundRectCallout">
            <a:avLst>
              <a:gd name="adj1" fmla="val -32529"/>
              <a:gd name="adj2" fmla="val -9909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これら３つをリポジトリにコピーします。</a:t>
            </a:r>
            <a:endParaRPr kumimoji="1" lang="ja-JP" altLang="en-US" sz="1100" dirty="0" smtClean="0">
              <a:latin typeface="+mn-ea"/>
            </a:endParaRPr>
          </a:p>
        </p:txBody>
      </p:sp>
      <p:sp>
        <p:nvSpPr>
          <p:cNvPr id="16" name="右矢印 15"/>
          <p:cNvSpPr/>
          <p:nvPr/>
        </p:nvSpPr>
        <p:spPr bwMode="auto">
          <a:xfrm>
            <a:off x="3935759" y="5270615"/>
            <a:ext cx="449978" cy="174610"/>
          </a:xfrm>
          <a:prstGeom prst="rightArrow">
            <a:avLst>
              <a:gd name="adj1" fmla="val 50000"/>
              <a:gd name="adj2" fmla="val 118482"/>
            </a:avLst>
          </a:prstGeom>
          <a:solidFill>
            <a:srgbClr val="FF0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右矢印 16"/>
          <p:cNvSpPr/>
          <p:nvPr/>
        </p:nvSpPr>
        <p:spPr bwMode="auto">
          <a:xfrm>
            <a:off x="6754926" y="5270615"/>
            <a:ext cx="449978" cy="174610"/>
          </a:xfrm>
          <a:prstGeom prst="rightArrow">
            <a:avLst>
              <a:gd name="adj1" fmla="val 50000"/>
              <a:gd name="adj2" fmla="val 118482"/>
            </a:avLst>
          </a:prstGeom>
          <a:solidFill>
            <a:srgbClr val="FF0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34039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pPr marL="0" indent="0">
              <a:buNone/>
            </a:pPr>
            <a:endParaRPr lang="en-US" altLang="ja-JP" sz="1600" dirty="0" smtClean="0"/>
          </a:p>
          <a:p>
            <a:pPr lvl="1"/>
            <a:r>
              <a:rPr lang="en-US" altLang="ja-JP" dirty="0" smtClean="0"/>
              <a:t>PC</a:t>
            </a:r>
            <a:r>
              <a:rPr lang="ja-JP" altLang="en-US" dirty="0" smtClean="0"/>
              <a:t>環境に</a:t>
            </a:r>
            <a:r>
              <a:rPr lang="en-US" altLang="ja-JP" dirty="0" smtClean="0"/>
              <a:t>clone</a:t>
            </a:r>
            <a:r>
              <a:rPr lang="ja-JP" altLang="en-US" dirty="0"/>
              <a:t>したアプリケーションコード用リポジトリで</a:t>
            </a:r>
            <a:endParaRPr lang="en-US" altLang="ja-JP" dirty="0"/>
          </a:p>
          <a:p>
            <a:pPr marL="180000" lvl="1" indent="0">
              <a:buNone/>
            </a:pPr>
            <a:r>
              <a:rPr lang="ja-JP" altLang="en-US" dirty="0" smtClean="0"/>
              <a:t>　</a:t>
            </a:r>
            <a:r>
              <a:rPr lang="en-US" altLang="ja-JP" dirty="0" smtClean="0"/>
              <a:t>Commit &amp; Push</a:t>
            </a:r>
            <a:r>
              <a:rPr lang="ja-JP" altLang="en-US" dirty="0" smtClean="0"/>
              <a:t>します。</a:t>
            </a:r>
            <a:endParaRPr lang="en-US" altLang="ja-JP" dirty="0" smtClean="0"/>
          </a:p>
          <a:p>
            <a:pPr marL="180000" lvl="1" indent="0">
              <a:buNone/>
            </a:pPr>
            <a:r>
              <a:rPr lang="ja-JP" altLang="en-US" dirty="0" smtClean="0"/>
              <a:t>　例</a:t>
            </a:r>
            <a:r>
              <a:rPr lang="ja-JP" altLang="en-US" dirty="0"/>
              <a:t>としてコマンドプロンプトでは、以下の通りとなります。 </a:t>
            </a:r>
            <a:endParaRPr lang="en-US" altLang="ja-JP" dirty="0" smtClean="0"/>
          </a:p>
          <a:p>
            <a:pPr marL="180000" lvl="1" indent="0">
              <a:buNone/>
            </a:pPr>
            <a:endParaRPr lang="en-US" altLang="ja-JP" sz="1800" dirty="0"/>
          </a:p>
          <a:p>
            <a:pPr marL="180000" lvl="1" indent="0">
              <a:buNone/>
            </a:pPr>
            <a:endParaRPr lang="en-US" altLang="ja-JP" sz="1800" dirty="0" smtClean="0"/>
          </a:p>
          <a:p>
            <a:pPr marL="180000" lvl="1" indent="0">
              <a:buNone/>
            </a:pPr>
            <a:endParaRPr lang="en-US" altLang="ja-JP" sz="900" dirty="0"/>
          </a:p>
          <a:p>
            <a:pPr marL="180000" lvl="1" indent="0" algn="r">
              <a:buNone/>
            </a:pPr>
            <a:r>
              <a:rPr lang="en-US" altLang="ja-JP" sz="1200" dirty="0" smtClean="0">
                <a:solidFill>
                  <a:srgbClr val="FF0000"/>
                </a:solidFill>
              </a:rPr>
              <a:t>※</a:t>
            </a:r>
            <a:r>
              <a:rPr lang="ja-JP" altLang="en-US" sz="1200" dirty="0" smtClean="0">
                <a:solidFill>
                  <a:srgbClr val="FF0000"/>
                </a:solidFill>
              </a:rPr>
              <a:t> </a:t>
            </a:r>
            <a:r>
              <a:rPr lang="en-US" altLang="ja-JP" sz="1200" dirty="0" err="1">
                <a:solidFill>
                  <a:srgbClr val="FF0000"/>
                </a:solidFill>
              </a:rPr>
              <a:t>git</a:t>
            </a:r>
            <a:r>
              <a:rPr lang="en-US" altLang="ja-JP" sz="1200" dirty="0">
                <a:solidFill>
                  <a:srgbClr val="FF0000"/>
                </a:solidFill>
              </a:rPr>
              <a:t> push</a:t>
            </a:r>
            <a:r>
              <a:rPr lang="ja-JP" altLang="en-US" sz="1200" dirty="0">
                <a:solidFill>
                  <a:srgbClr val="FF0000"/>
                </a:solidFill>
              </a:rPr>
              <a:t>時に認証情報を求められた場合は、自身の</a:t>
            </a:r>
            <a:r>
              <a:rPr lang="en-US" altLang="ja-JP" sz="1200" dirty="0">
                <a:solidFill>
                  <a:srgbClr val="FF0000"/>
                </a:solidFill>
              </a:rPr>
              <a:t>GitHub</a:t>
            </a:r>
            <a:r>
              <a:rPr lang="ja-JP" altLang="en-US" sz="1200" dirty="0">
                <a:solidFill>
                  <a:srgbClr val="FF0000"/>
                </a:solidFill>
              </a:rPr>
              <a:t>アカウント情報を入力してください。</a:t>
            </a:r>
            <a:endParaRPr lang="en-US" altLang="ja-JP" sz="1200" dirty="0" smtClean="0"/>
          </a:p>
          <a:p>
            <a:pPr marL="180000" lvl="1" indent="0">
              <a:buNone/>
            </a:pPr>
            <a:endParaRPr lang="en-US" altLang="ja-JP" sz="1800" dirty="0" smtClean="0"/>
          </a:p>
          <a:p>
            <a:pPr marL="180000" lvl="1" indent="0">
              <a:buNone/>
            </a:pPr>
            <a:r>
              <a:rPr lang="ja-JP" altLang="en-US" dirty="0"/>
              <a:t>　</a:t>
            </a:r>
            <a:r>
              <a:rPr lang="en-US" altLang="ja-JP" dirty="0" smtClean="0"/>
              <a:t>Push</a:t>
            </a:r>
            <a:r>
              <a:rPr lang="ja-JP" altLang="en-US" dirty="0" err="1" smtClean="0"/>
              <a:t>が</a:t>
            </a:r>
            <a:r>
              <a:rPr lang="ja-JP" altLang="en-US" dirty="0" err="1"/>
              <a:t>完</a:t>
            </a:r>
            <a:r>
              <a:rPr lang="ja-JP" altLang="en-US" dirty="0"/>
              <a:t>了</a:t>
            </a:r>
            <a:r>
              <a:rPr lang="ja-JP" altLang="en-US" dirty="0" smtClean="0"/>
              <a:t>すると、パイプライン</a:t>
            </a:r>
            <a:r>
              <a:rPr lang="en-US" altLang="ja-JP" dirty="0" smtClean="0"/>
              <a:t>TEKTON</a:t>
            </a:r>
            <a:r>
              <a:rPr lang="ja-JP" altLang="en-US" dirty="0" smtClean="0"/>
              <a:t>で設定された</a:t>
            </a:r>
            <a:r>
              <a:rPr lang="en-US" altLang="ja-JP" dirty="0" smtClean="0"/>
              <a:t>CI</a:t>
            </a:r>
            <a:r>
              <a:rPr lang="ja-JP" altLang="en-US" dirty="0" smtClean="0"/>
              <a:t>パイプラインが自動的に動き出します。</a:t>
            </a:r>
            <a:endParaRPr lang="en-US" altLang="ja-JP" dirty="0" smtClean="0"/>
          </a:p>
          <a:p>
            <a:pPr marL="180000" lvl="1" indent="0">
              <a:buNone/>
            </a:pPr>
            <a:r>
              <a:rPr lang="ja-JP" altLang="en-US" dirty="0"/>
              <a:t>　</a:t>
            </a:r>
            <a:r>
              <a:rPr lang="en-US" altLang="ja-JP" dirty="0" smtClean="0"/>
              <a:t>CI</a:t>
            </a:r>
            <a:r>
              <a:rPr lang="ja-JP" altLang="en-US" dirty="0" smtClean="0"/>
              <a:t>パイプラインの結果を確認していきましょう。</a:t>
            </a:r>
            <a:endParaRPr lang="en-US" altLang="ja-JP" dirty="0"/>
          </a:p>
          <a:p>
            <a:pPr marL="180000" lvl="1" indent="0">
              <a:buNone/>
            </a:pPr>
            <a:r>
              <a:rPr lang="ja-JP" altLang="en-US" sz="1800" dirty="0"/>
              <a:t>　</a:t>
            </a:r>
            <a:r>
              <a:rPr lang="ja-JP" altLang="en-US" sz="1800" dirty="0" smtClean="0"/>
              <a:t>　</a:t>
            </a:r>
            <a:endParaRPr lang="en-US" altLang="ja-JP" sz="1800" dirty="0" smtClean="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a:t>4.5 1</a:t>
            </a:r>
            <a:r>
              <a:rPr lang="ja-JP" altLang="en-US" b="1" dirty="0"/>
              <a:t>回目の</a:t>
            </a:r>
            <a:r>
              <a:rPr lang="en-US" altLang="ja-JP" b="1" dirty="0"/>
              <a:t>CI/CD</a:t>
            </a:r>
            <a:r>
              <a:rPr lang="ja-JP" altLang="en-US" b="1" dirty="0"/>
              <a:t>ワークフロー手順</a:t>
            </a:r>
            <a:r>
              <a:rPr lang="en-US" altLang="ja-JP" b="1" dirty="0" smtClean="0"/>
              <a:t>(3/25)</a:t>
            </a:r>
            <a:endParaRPr kumimoji="1" lang="ja-JP" altLang="en-US" b="1" dirty="0"/>
          </a:p>
        </p:txBody>
      </p:sp>
      <p:graphicFrame>
        <p:nvGraphicFramePr>
          <p:cNvPr id="10" name="表 9"/>
          <p:cNvGraphicFramePr>
            <a:graphicFrameLocks noGrp="1"/>
          </p:cNvGraphicFramePr>
          <p:nvPr>
            <p:extLst/>
          </p:nvPr>
        </p:nvGraphicFramePr>
        <p:xfrm>
          <a:off x="695400" y="2132856"/>
          <a:ext cx="11161240" cy="72008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72008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"first build"</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main</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pic>
        <p:nvPicPr>
          <p:cNvPr id="2" name="図 1"/>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9" name="角丸四角形 8"/>
          <p:cNvSpPr/>
          <p:nvPr/>
        </p:nvSpPr>
        <p:spPr bwMode="auto">
          <a:xfrm>
            <a:off x="7680176" y="405973"/>
            <a:ext cx="864096" cy="504056"/>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754243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47580" y="1576885"/>
            <a:ext cx="9486866" cy="4823830"/>
          </a:xfrm>
          <a:prstGeom prst="rect">
            <a:avLst/>
          </a:prstGeom>
        </p:spPr>
      </p:pic>
      <p:sp>
        <p:nvSpPr>
          <p:cNvPr id="2" name="正方形/長方形 1"/>
          <p:cNvSpPr/>
          <p:nvPr/>
        </p:nvSpPr>
        <p:spPr bwMode="auto">
          <a:xfrm>
            <a:off x="994291" y="1556740"/>
            <a:ext cx="9543031" cy="4867908"/>
          </a:xfrm>
          <a:custGeom>
            <a:avLst/>
            <a:gdLst>
              <a:gd name="connsiteX0" fmla="*/ 0 w 9486866"/>
              <a:gd name="connsiteY0" fmla="*/ 0 h 936156"/>
              <a:gd name="connsiteX1" fmla="*/ 9486866 w 9486866"/>
              <a:gd name="connsiteY1" fmla="*/ 0 h 936156"/>
              <a:gd name="connsiteX2" fmla="*/ 9486866 w 9486866"/>
              <a:gd name="connsiteY2" fmla="*/ 936156 h 936156"/>
              <a:gd name="connsiteX3" fmla="*/ 0 w 9486866"/>
              <a:gd name="connsiteY3" fmla="*/ 936156 h 936156"/>
              <a:gd name="connsiteX4" fmla="*/ 0 w 9486866"/>
              <a:gd name="connsiteY4" fmla="*/ 0 h 936156"/>
              <a:gd name="connsiteX0" fmla="*/ 0 w 9486866"/>
              <a:gd name="connsiteY0" fmla="*/ 0 h 936156"/>
              <a:gd name="connsiteX1" fmla="*/ 9486866 w 9486866"/>
              <a:gd name="connsiteY1" fmla="*/ 0 h 936156"/>
              <a:gd name="connsiteX2" fmla="*/ 9486866 w 9486866"/>
              <a:gd name="connsiteY2" fmla="*/ 936156 h 936156"/>
              <a:gd name="connsiteX3" fmla="*/ 2750009 w 9486866"/>
              <a:gd name="connsiteY3" fmla="*/ 929285 h 936156"/>
              <a:gd name="connsiteX4" fmla="*/ 0 w 9486866"/>
              <a:gd name="connsiteY4" fmla="*/ 936156 h 936156"/>
              <a:gd name="connsiteX5" fmla="*/ 0 w 9486866"/>
              <a:gd name="connsiteY5" fmla="*/ 0 h 936156"/>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0 w 9486866"/>
              <a:gd name="connsiteY5" fmla="*/ 936156 h 938810"/>
              <a:gd name="connsiteX6" fmla="*/ 0 w 9486866"/>
              <a:gd name="connsiteY6"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0 w 9486866"/>
              <a:gd name="connsiteY6" fmla="*/ 936156 h 938810"/>
              <a:gd name="connsiteX7" fmla="*/ 0 w 9486866"/>
              <a:gd name="connsiteY7"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50009 w 9486866"/>
              <a:gd name="connsiteY4" fmla="*/ 92928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26109 w 9486866"/>
              <a:gd name="connsiteY6" fmla="*/ 700685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1997534 w 9486866"/>
              <a:gd name="connsiteY5" fmla="*/ 662585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48335"/>
              <a:gd name="connsiteX1" fmla="*/ 9486866 w 9486866"/>
              <a:gd name="connsiteY1" fmla="*/ 0 h 948335"/>
              <a:gd name="connsiteX2" fmla="*/ 9486866 w 9486866"/>
              <a:gd name="connsiteY2" fmla="*/ 936156 h 948335"/>
              <a:gd name="connsiteX3" fmla="*/ 3092909 w 9486866"/>
              <a:gd name="connsiteY3" fmla="*/ 929285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55211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47837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0606 w 9486866"/>
              <a:gd name="connsiteY6" fmla="*/ 963083 h 963083"/>
              <a:gd name="connsiteX7" fmla="*/ 0 w 9486866"/>
              <a:gd name="connsiteY7" fmla="*/ 936156 h 963083"/>
              <a:gd name="connsiteX8" fmla="*/ 0 w 9486866"/>
              <a:gd name="connsiteY8" fmla="*/ 0 h 963083"/>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7980 w 9486866"/>
              <a:gd name="connsiteY6" fmla="*/ 963083 h 963083"/>
              <a:gd name="connsiteX7" fmla="*/ 0 w 9486866"/>
              <a:gd name="connsiteY7" fmla="*/ 936156 h 963083"/>
              <a:gd name="connsiteX8" fmla="*/ 0 w 9486866"/>
              <a:gd name="connsiteY8" fmla="*/ 0 h 963083"/>
              <a:gd name="connsiteX0" fmla="*/ 0 w 9486866"/>
              <a:gd name="connsiteY0" fmla="*/ 0 h 940961"/>
              <a:gd name="connsiteX1" fmla="*/ 9486866 w 9486866"/>
              <a:gd name="connsiteY1" fmla="*/ 0 h 940961"/>
              <a:gd name="connsiteX2" fmla="*/ 9486866 w 9486866"/>
              <a:gd name="connsiteY2" fmla="*/ 936156 h 940961"/>
              <a:gd name="connsiteX3" fmla="*/ 2730959 w 9486866"/>
              <a:gd name="connsiteY3" fmla="*/ 919760 h 940961"/>
              <a:gd name="connsiteX4" fmla="*/ 2730959 w 9486866"/>
              <a:gd name="connsiteY4" fmla="*/ 643535 h 940961"/>
              <a:gd name="connsiteX5" fmla="*/ 1997534 w 9486866"/>
              <a:gd name="connsiteY5" fmla="*/ 647837 h 940961"/>
              <a:gd name="connsiteX6" fmla="*/ 1993232 w 9486866"/>
              <a:gd name="connsiteY6" fmla="*/ 940961 h 940961"/>
              <a:gd name="connsiteX7" fmla="*/ 0 w 9486866"/>
              <a:gd name="connsiteY7" fmla="*/ 936156 h 940961"/>
              <a:gd name="connsiteX8" fmla="*/ 0 w 9486866"/>
              <a:gd name="connsiteY8" fmla="*/ 0 h 94096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730959 w 9486866"/>
              <a:gd name="connsiteY4" fmla="*/ 643535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54343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45018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777702 w 9486866"/>
              <a:gd name="connsiteY7" fmla="*/ 931279 h 946341"/>
              <a:gd name="connsiteX8" fmla="*/ 0 w 9486866"/>
              <a:gd name="connsiteY8" fmla="*/ 936156 h 946341"/>
              <a:gd name="connsiteX9" fmla="*/ 0 w 9486866"/>
              <a:gd name="connsiteY9" fmla="*/ 0 h 946341"/>
              <a:gd name="connsiteX0" fmla="*/ 0 w 9486866"/>
              <a:gd name="connsiteY0" fmla="*/ 0 h 2733351"/>
              <a:gd name="connsiteX1" fmla="*/ 9486866 w 9486866"/>
              <a:gd name="connsiteY1" fmla="*/ 0 h 2733351"/>
              <a:gd name="connsiteX2" fmla="*/ 9486866 w 9486866"/>
              <a:gd name="connsiteY2" fmla="*/ 936156 h 2733351"/>
              <a:gd name="connsiteX3" fmla="*/ 2966752 w 9486866"/>
              <a:gd name="connsiteY3" fmla="*/ 946341 h 2733351"/>
              <a:gd name="connsiteX4" fmla="*/ 2966754 w 9486866"/>
              <a:gd name="connsiteY4" fmla="*/ 648852 h 2733351"/>
              <a:gd name="connsiteX5" fmla="*/ 2353292 w 9486866"/>
              <a:gd name="connsiteY5" fmla="*/ 647837 h 2733351"/>
              <a:gd name="connsiteX6" fmla="*/ 2353127 w 9486866"/>
              <a:gd name="connsiteY6" fmla="*/ 940961 h 2733351"/>
              <a:gd name="connsiteX7" fmla="*/ 777702 w 9486866"/>
              <a:gd name="connsiteY7" fmla="*/ 931279 h 2733351"/>
              <a:gd name="connsiteX8" fmla="*/ 0 w 9486866"/>
              <a:gd name="connsiteY8" fmla="*/ 936156 h 2733351"/>
              <a:gd name="connsiteX9" fmla="*/ 0 w 9486866"/>
              <a:gd name="connsiteY9" fmla="*/ 0 h 2733351"/>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77702 w 9486866"/>
              <a:gd name="connsiteY7" fmla="*/ 931279 h 4997793"/>
              <a:gd name="connsiteX8" fmla="*/ 0 w 9486866"/>
              <a:gd name="connsiteY8" fmla="*/ 4997793 h 4997793"/>
              <a:gd name="connsiteX9" fmla="*/ 0 w 9486866"/>
              <a:gd name="connsiteY9" fmla="*/ 0 h 4997793"/>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77702 w 9486866"/>
              <a:gd name="connsiteY7" fmla="*/ 931279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61155 w 9486866"/>
              <a:gd name="connsiteY8" fmla="*/ 4971651 h 5499422"/>
              <a:gd name="connsiteX9" fmla="*/ 0 w 9486866"/>
              <a:gd name="connsiteY9" fmla="*/ 4997793 h 5499422"/>
              <a:gd name="connsiteX10" fmla="*/ 0 w 9486866"/>
              <a:gd name="connsiteY10" fmla="*/ 0 h 5499422"/>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77702 w 9486866"/>
              <a:gd name="connsiteY8" fmla="*/ 4961018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69428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85975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8174148 w 9486866"/>
              <a:gd name="connsiteY3" fmla="*/ 941911 h 4997793"/>
              <a:gd name="connsiteX4" fmla="*/ 2966752 w 9486866"/>
              <a:gd name="connsiteY4" fmla="*/ 946341 h 4997793"/>
              <a:gd name="connsiteX5" fmla="*/ 2966754 w 9486866"/>
              <a:gd name="connsiteY5" fmla="*/ 648852 h 4997793"/>
              <a:gd name="connsiteX6" fmla="*/ 2353292 w 9486866"/>
              <a:gd name="connsiteY6" fmla="*/ 647837 h 4997793"/>
              <a:gd name="connsiteX7" fmla="*/ 2353127 w 9486866"/>
              <a:gd name="connsiteY7" fmla="*/ 940961 h 4997793"/>
              <a:gd name="connsiteX8" fmla="*/ 785975 w 9486866"/>
              <a:gd name="connsiteY8" fmla="*/ 920647 h 4997793"/>
              <a:gd name="connsiteX9" fmla="*/ 785975 w 9486866"/>
              <a:gd name="connsiteY9" fmla="*/ 4992916 h 4997793"/>
              <a:gd name="connsiteX10" fmla="*/ 0 w 9486866"/>
              <a:gd name="connsiteY10" fmla="*/ 4997793 h 4997793"/>
              <a:gd name="connsiteX11" fmla="*/ 0 w 9486866"/>
              <a:gd name="connsiteY11" fmla="*/ 0 h 4997793"/>
              <a:gd name="connsiteX0" fmla="*/ 0 w 9486866"/>
              <a:gd name="connsiteY0" fmla="*/ 0 h 4997793"/>
              <a:gd name="connsiteX1" fmla="*/ 9486866 w 9486866"/>
              <a:gd name="connsiteY1" fmla="*/ 0 h 4997793"/>
              <a:gd name="connsiteX2" fmla="*/ 9486866 w 9486866"/>
              <a:gd name="connsiteY2" fmla="*/ 936156 h 4997793"/>
              <a:gd name="connsiteX3" fmla="*/ 8182422 w 9486866"/>
              <a:gd name="connsiteY3" fmla="*/ 4992916 h 4997793"/>
              <a:gd name="connsiteX4" fmla="*/ 8174148 w 9486866"/>
              <a:gd name="connsiteY4" fmla="*/ 941911 h 4997793"/>
              <a:gd name="connsiteX5" fmla="*/ 2966752 w 9486866"/>
              <a:gd name="connsiteY5" fmla="*/ 946341 h 4997793"/>
              <a:gd name="connsiteX6" fmla="*/ 2966754 w 9486866"/>
              <a:gd name="connsiteY6" fmla="*/ 648852 h 4997793"/>
              <a:gd name="connsiteX7" fmla="*/ 2353292 w 9486866"/>
              <a:gd name="connsiteY7" fmla="*/ 647837 h 4997793"/>
              <a:gd name="connsiteX8" fmla="*/ 2353127 w 9486866"/>
              <a:gd name="connsiteY8" fmla="*/ 940961 h 4997793"/>
              <a:gd name="connsiteX9" fmla="*/ 785975 w 9486866"/>
              <a:gd name="connsiteY9" fmla="*/ 920647 h 4997793"/>
              <a:gd name="connsiteX10" fmla="*/ 785975 w 9486866"/>
              <a:gd name="connsiteY10" fmla="*/ 4992916 h 4997793"/>
              <a:gd name="connsiteX11" fmla="*/ 0 w 9486866"/>
              <a:gd name="connsiteY11" fmla="*/ 4997793 h 4997793"/>
              <a:gd name="connsiteX12" fmla="*/ 0 w 9486866"/>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58656 w 9495140"/>
              <a:gd name="connsiteY9" fmla="*/ 991052 h 4997793"/>
              <a:gd name="connsiteX10" fmla="*/ 785975 w 9495140"/>
              <a:gd name="connsiteY10" fmla="*/ 4992916 h 4997793"/>
              <a:gd name="connsiteX11" fmla="*/ 0 w 9495140"/>
              <a:gd name="connsiteY11" fmla="*/ 4997793 h 4997793"/>
              <a:gd name="connsiteX12" fmla="*/ 0 w 9495140"/>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810153 w 9546637"/>
              <a:gd name="connsiteY9" fmla="*/ 991052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1421293 w 9546637"/>
              <a:gd name="connsiteY7" fmla="*/ 690079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8225645 w 9549516"/>
              <a:gd name="connsiteY4" fmla="*/ 941911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9531708 w 9549516"/>
              <a:gd name="connsiteY4" fmla="*/ 1020530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5007620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85825 w 9551356"/>
              <a:gd name="connsiteY5" fmla="*/ 1034786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14425 w 9551356"/>
              <a:gd name="connsiteY5" fmla="*/ 1024959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5 w 9551356"/>
              <a:gd name="connsiteY6" fmla="*/ 678334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6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51356" h="5022398">
                <a:moveTo>
                  <a:pt x="53337" y="0"/>
                </a:moveTo>
                <a:lnTo>
                  <a:pt x="9540203" y="0"/>
                </a:lnTo>
                <a:lnTo>
                  <a:pt x="9548477" y="4987160"/>
                </a:lnTo>
                <a:lnTo>
                  <a:pt x="9551356" y="5022398"/>
                </a:lnTo>
                <a:lnTo>
                  <a:pt x="9533548" y="1020530"/>
                </a:lnTo>
                <a:lnTo>
                  <a:pt x="2098536" y="1015132"/>
                </a:lnTo>
                <a:cubicBezTo>
                  <a:pt x="2098537" y="915969"/>
                  <a:pt x="2095362" y="793876"/>
                  <a:pt x="2095363" y="694713"/>
                </a:cubicBezTo>
                <a:lnTo>
                  <a:pt x="1305556" y="699906"/>
                </a:lnTo>
                <a:cubicBezTo>
                  <a:pt x="1305928" y="804166"/>
                  <a:pt x="1306299" y="911701"/>
                  <a:pt x="1306671" y="1015961"/>
                </a:cubicBezTo>
                <a:cubicBezTo>
                  <a:pt x="784287" y="1009190"/>
                  <a:pt x="583096" y="1025985"/>
                  <a:pt x="60712" y="1019214"/>
                </a:cubicBezTo>
                <a:cubicBezTo>
                  <a:pt x="60133" y="1588213"/>
                  <a:pt x="63339" y="4258553"/>
                  <a:pt x="74370" y="4978835"/>
                </a:cubicBezTo>
                <a:cubicBezTo>
                  <a:pt x="-204170" y="4986736"/>
                  <a:pt x="417605" y="4960491"/>
                  <a:pt x="34270" y="4968311"/>
                </a:cubicBezTo>
                <a:cubicBezTo>
                  <a:pt x="40626" y="3299104"/>
                  <a:pt x="46981" y="1669207"/>
                  <a:pt x="53337" y="0"/>
                </a:cubicBezTo>
                <a:close/>
              </a:path>
            </a:pathLst>
          </a:custGeom>
          <a:solidFill>
            <a:srgbClr val="0D0D0D">
              <a:alpha val="50196"/>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CI/CD</a:t>
            </a:r>
            <a:r>
              <a:rPr lang="ja-JP" altLang="en-US" dirty="0" smtClean="0"/>
              <a:t>実行画面の表示</a:t>
            </a:r>
            <a:endParaRPr lang="en-US" altLang="ja-JP" dirty="0" smtClean="0"/>
          </a:p>
          <a:p>
            <a:pPr marL="180000" lvl="1" indent="0">
              <a:buNone/>
            </a:pPr>
            <a:r>
              <a:rPr lang="ja-JP" altLang="en-US" dirty="0" smtClean="0"/>
              <a:t>ワークスペース</a:t>
            </a:r>
            <a:r>
              <a:rPr lang="ja-JP" altLang="en-US" dirty="0"/>
              <a:t>画面の</a:t>
            </a:r>
            <a:r>
              <a:rPr lang="en-US" altLang="ja-JP" dirty="0"/>
              <a:t>CI/CD</a:t>
            </a:r>
            <a:r>
              <a:rPr lang="ja-JP" altLang="en-US" dirty="0"/>
              <a:t>実行タブを</a:t>
            </a:r>
            <a:r>
              <a:rPr lang="ja-JP" altLang="en-US" dirty="0" smtClean="0"/>
              <a:t>選択し、</a:t>
            </a:r>
            <a:r>
              <a:rPr lang="en-US" altLang="ja-JP" dirty="0" smtClean="0"/>
              <a:t>CI/CD</a:t>
            </a:r>
            <a:r>
              <a:rPr lang="ja-JP" altLang="en-US" dirty="0"/>
              <a:t>実行</a:t>
            </a:r>
            <a:r>
              <a:rPr lang="ja-JP" altLang="en-US" dirty="0" smtClean="0"/>
              <a:t>画面を表示します。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(4/25)</a:t>
            </a:r>
            <a:endParaRPr kumimoji="1" lang="ja-JP" altLang="en-US" dirty="0"/>
          </a:p>
        </p:txBody>
      </p:sp>
      <p:sp>
        <p:nvSpPr>
          <p:cNvPr id="8" name="角丸四角形 7"/>
          <p:cNvSpPr/>
          <p:nvPr/>
        </p:nvSpPr>
        <p:spPr bwMode="auto">
          <a:xfrm>
            <a:off x="2279576" y="2204864"/>
            <a:ext cx="79208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3719736" y="1916832"/>
            <a:ext cx="1440160" cy="576064"/>
          </a:xfrm>
          <a:prstGeom prst="wedgeRoundRectCallout">
            <a:avLst>
              <a:gd name="adj1" fmla="val -88324"/>
              <a:gd name="adj2" fmla="val 3026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CI/CD</a:t>
            </a:r>
            <a:r>
              <a:rPr lang="ja-JP" altLang="en-US" sz="1300" b="1" dirty="0" smtClean="0">
                <a:latin typeface="+mn-ea"/>
              </a:rPr>
              <a:t>実行タブ</a:t>
            </a:r>
            <a:endParaRPr lang="en-US" altLang="ja-JP" sz="1300" b="1" dirty="0" smtClean="0">
              <a:latin typeface="+mn-ea"/>
            </a:endParaRPr>
          </a:p>
          <a:p>
            <a:r>
              <a:rPr lang="ja-JP" altLang="en-US" sz="1300" b="1" dirty="0" smtClean="0">
                <a:latin typeface="+mn-ea"/>
              </a:rPr>
              <a:t>を選択</a:t>
            </a:r>
            <a:endParaRPr kumimoji="1" lang="ja-JP" altLang="en-US" sz="1300" b="1" dirty="0" smtClean="0">
              <a:latin typeface="+mn-ea"/>
            </a:endParaRPr>
          </a:p>
        </p:txBody>
      </p:sp>
    </p:spTree>
    <p:extLst>
      <p:ext uri="{BB962C8B-B14F-4D97-AF65-F5344CB8AC3E}">
        <p14:creationId xmlns:p14="http://schemas.microsoft.com/office/powerpoint/2010/main" val="1201609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1" y="836712"/>
            <a:ext cx="10969218" cy="5298998"/>
          </a:xfrm>
        </p:spPr>
        <p:txBody>
          <a:bodyPr>
            <a:normAutofit/>
          </a:bodyPr>
          <a:lstStyle/>
          <a:p>
            <a:r>
              <a:rPr lang="ja-JP" altLang="en-US" dirty="0" smtClean="0"/>
              <a:t>はじめに</a:t>
            </a:r>
            <a:endParaRPr lang="en-US" altLang="ja-JP" dirty="0" smtClean="0"/>
          </a:p>
          <a:p>
            <a:pPr marL="180000" lvl="1" indent="0">
              <a:buNone/>
            </a:pPr>
            <a:r>
              <a:rPr lang="ja-JP" altLang="en-US" dirty="0" smtClean="0"/>
              <a:t>本書は、</a:t>
            </a:r>
            <a:r>
              <a:rPr lang="en-US" altLang="ja-JP" dirty="0" err="1" smtClean="0"/>
              <a:t>Exastro</a:t>
            </a:r>
            <a:r>
              <a:rPr lang="ja-JP" altLang="en-US" dirty="0" smtClean="0"/>
              <a:t> </a:t>
            </a:r>
            <a:r>
              <a:rPr lang="en-US" altLang="ja-JP" dirty="0" smtClean="0"/>
              <a:t>EPOCH(</a:t>
            </a:r>
            <a:r>
              <a:rPr lang="ja-JP" altLang="en-US" dirty="0" smtClean="0"/>
              <a:t>以降、</a:t>
            </a:r>
            <a:r>
              <a:rPr lang="en-US" altLang="ja-JP" dirty="0" smtClean="0"/>
              <a:t>EPOCH</a:t>
            </a:r>
            <a:r>
              <a:rPr lang="ja-JP" altLang="en-US" dirty="0" smtClean="0"/>
              <a:t>と表記する</a:t>
            </a:r>
            <a:r>
              <a:rPr lang="en-US" altLang="ja-JP" dirty="0" smtClean="0"/>
              <a:t>)</a:t>
            </a:r>
            <a:r>
              <a:rPr lang="ja-JP" altLang="en-US" dirty="0" smtClean="0"/>
              <a:t>の導入方法ならびに簡単な使い方をチュートリアルを用いて説明します。</a:t>
            </a:r>
            <a:endParaRPr lang="en-US" altLang="ja-JP" dirty="0" smtClean="0"/>
          </a:p>
          <a:p>
            <a:pPr marL="0" indent="0">
              <a:buNone/>
            </a:pPr>
            <a:endParaRPr lang="en-US" altLang="ja-JP" dirty="0" smtClean="0"/>
          </a:p>
          <a:p>
            <a:r>
              <a:rPr kumimoji="1" lang="en-US" altLang="ja-JP" dirty="0" err="1" smtClean="0"/>
              <a:t>QuickStart</a:t>
            </a:r>
            <a:r>
              <a:rPr kumimoji="1" lang="ja-JP" altLang="en-US" dirty="0" smtClean="0"/>
              <a:t>の全体図</a:t>
            </a:r>
            <a:endParaRPr lang="en-US" altLang="ja-JP" dirty="0" smtClean="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1.1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について</a:t>
            </a:r>
            <a:endParaRPr kumimoji="1" lang="ja-JP" altLang="en-US" dirty="0"/>
          </a:p>
        </p:txBody>
      </p:sp>
      <p:sp>
        <p:nvSpPr>
          <p:cNvPr id="10" name="直方体 9"/>
          <p:cNvSpPr/>
          <p:nvPr/>
        </p:nvSpPr>
        <p:spPr bwMode="auto">
          <a:xfrm>
            <a:off x="1127448" y="4192153"/>
            <a:ext cx="1087320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792" y="5128257"/>
            <a:ext cx="3000597" cy="648072"/>
          </a:xfrm>
          <a:prstGeom prst="rect">
            <a:avLst/>
          </a:prstGeom>
        </p:spPr>
      </p:pic>
      <p:sp>
        <p:nvSpPr>
          <p:cNvPr id="9" name="直方体 8"/>
          <p:cNvSpPr/>
          <p:nvPr/>
        </p:nvSpPr>
        <p:spPr bwMode="auto">
          <a:xfrm>
            <a:off x="1549172" y="2492554"/>
            <a:ext cx="1793033" cy="2152296"/>
          </a:xfrm>
          <a:prstGeom prst="cube">
            <a:avLst>
              <a:gd name="adj" fmla="val 14896"/>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11" name="直方体 10"/>
          <p:cNvSpPr/>
          <p:nvPr/>
        </p:nvSpPr>
        <p:spPr bwMode="auto">
          <a:xfrm>
            <a:off x="3548999" y="2737763"/>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2" name="直方体 11"/>
          <p:cNvSpPr/>
          <p:nvPr/>
        </p:nvSpPr>
        <p:spPr bwMode="auto">
          <a:xfrm>
            <a:off x="6872786" y="2730041"/>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3" name="直方体 12"/>
          <p:cNvSpPr/>
          <p:nvPr/>
        </p:nvSpPr>
        <p:spPr bwMode="auto">
          <a:xfrm>
            <a:off x="8224240" y="2715899"/>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4" name="直方体 13"/>
          <p:cNvSpPr/>
          <p:nvPr/>
        </p:nvSpPr>
        <p:spPr bwMode="auto">
          <a:xfrm>
            <a:off x="9575693" y="2712484"/>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7" name="角丸四角形 16"/>
          <p:cNvSpPr/>
          <p:nvPr/>
        </p:nvSpPr>
        <p:spPr bwMode="auto">
          <a:xfrm>
            <a:off x="3430137" y="2413891"/>
            <a:ext cx="3178207" cy="2438667"/>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6764031" y="2413891"/>
            <a:ext cx="4612942" cy="2438667"/>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テキスト ボックス 18"/>
          <p:cNvSpPr txBox="1"/>
          <p:nvPr/>
        </p:nvSpPr>
        <p:spPr>
          <a:xfrm>
            <a:off x="3968292" y="2236048"/>
            <a:ext cx="1657826"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Staging</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0" name="テキスト ボックス 19"/>
          <p:cNvSpPr txBox="1"/>
          <p:nvPr/>
        </p:nvSpPr>
        <p:spPr>
          <a:xfrm>
            <a:off x="7573737" y="2237383"/>
            <a:ext cx="2054473"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Production</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5" name="フリーフォーム 24"/>
          <p:cNvSpPr/>
          <p:nvPr/>
        </p:nvSpPr>
        <p:spPr bwMode="gray">
          <a:xfrm rot="1766119">
            <a:off x="338862" y="2932095"/>
            <a:ext cx="1424170" cy="133190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 name="楕円 1"/>
          <p:cNvSpPr/>
          <p:nvPr/>
        </p:nvSpPr>
        <p:spPr bwMode="auto">
          <a:xfrm>
            <a:off x="296375" y="2939535"/>
            <a:ext cx="360000" cy="360000"/>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600" b="1" dirty="0" smtClean="0">
                <a:solidFill>
                  <a:schemeClr val="bg1"/>
                </a:solidFill>
                <a:latin typeface="+mn-ea"/>
              </a:rPr>
              <a:t>1</a:t>
            </a:r>
            <a:endParaRPr kumimoji="1" lang="ja-JP" altLang="en-US" sz="1600" b="1" dirty="0" smtClean="0">
              <a:solidFill>
                <a:schemeClr val="bg1"/>
              </a:solidFill>
              <a:latin typeface="+mn-ea"/>
            </a:endParaRPr>
          </a:p>
        </p:txBody>
      </p:sp>
      <p:sp>
        <p:nvSpPr>
          <p:cNvPr id="28" name="テキスト ボックス 27"/>
          <p:cNvSpPr txBox="1"/>
          <p:nvPr/>
        </p:nvSpPr>
        <p:spPr>
          <a:xfrm>
            <a:off x="630748" y="2879652"/>
            <a:ext cx="2093843" cy="523220"/>
          </a:xfrm>
          <a:prstGeom prst="rect">
            <a:avLst/>
          </a:prstGeom>
          <a:noFill/>
        </p:spPr>
        <p:txBody>
          <a:bodyPr wrap="none" rtlCol="0">
            <a:spAutoFit/>
          </a:bodyPr>
          <a:lstStyle/>
          <a:p>
            <a:r>
              <a:rPr lang="en-US" altLang="ja-JP" sz="1400" b="1" dirty="0" smtClean="0">
                <a:solidFill>
                  <a:srgbClr val="C00000"/>
                </a:solidFill>
                <a:effectLst>
                  <a:glow rad="127000">
                    <a:schemeClr val="bg1"/>
                  </a:glow>
                </a:effectLst>
              </a:rPr>
              <a:t>Kubernetes</a:t>
            </a:r>
            <a:r>
              <a:rPr lang="ja-JP" altLang="en-US" sz="1400" b="1" dirty="0" smtClean="0">
                <a:solidFill>
                  <a:srgbClr val="C00000"/>
                </a:solidFill>
                <a:effectLst>
                  <a:glow rad="127000">
                    <a:schemeClr val="bg1"/>
                  </a:glow>
                </a:effectLst>
              </a:rPr>
              <a:t>環境へ</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EPOCH</a:t>
            </a:r>
            <a:r>
              <a:rPr kumimoji="1" lang="ja-JP" altLang="en-US" sz="1400" b="1" dirty="0" smtClean="0">
                <a:solidFill>
                  <a:srgbClr val="C00000"/>
                </a:solidFill>
                <a:effectLst>
                  <a:glow rad="127000">
                    <a:schemeClr val="bg1"/>
                  </a:glow>
                </a:effectLst>
              </a:rPr>
              <a:t>をインストール</a:t>
            </a:r>
            <a:endParaRPr kumimoji="1" lang="en-US" altLang="ja-JP" sz="1400" b="1" dirty="0" smtClean="0">
              <a:solidFill>
                <a:srgbClr val="C00000"/>
              </a:solidFill>
              <a:effectLst>
                <a:glow rad="127000">
                  <a:schemeClr val="bg1"/>
                </a:glow>
              </a:effectLst>
            </a:endParaRPr>
          </a:p>
        </p:txBody>
      </p:sp>
      <p:sp>
        <p:nvSpPr>
          <p:cNvPr id="5" name="テキスト ボックス 4"/>
          <p:cNvSpPr txBox="1"/>
          <p:nvPr/>
        </p:nvSpPr>
        <p:spPr>
          <a:xfrm>
            <a:off x="6030541" y="6296617"/>
            <a:ext cx="5917919" cy="253916"/>
          </a:xfrm>
          <a:prstGeom prst="rect">
            <a:avLst/>
          </a:prstGeom>
          <a:noFill/>
        </p:spPr>
        <p:txBody>
          <a:bodyPr wrap="square" rtlCol="0">
            <a:spAutoFit/>
          </a:bodyPr>
          <a:lstStyle/>
          <a:p>
            <a:pPr algn="r"/>
            <a:r>
              <a:rPr kumimoji="1" lang="en-US" altLang="ja-JP" sz="1050" dirty="0" smtClean="0"/>
              <a:t>(※1)</a:t>
            </a:r>
            <a:r>
              <a:rPr kumimoji="1" lang="ja-JP" altLang="en-US" sz="1050" dirty="0" smtClean="0"/>
              <a:t>本クイックスタートでは手順を簡素化するため</a:t>
            </a:r>
            <a:r>
              <a:rPr kumimoji="1" lang="en-US" altLang="ja-JP" sz="1050" dirty="0" smtClean="0"/>
              <a:t>1</a:t>
            </a:r>
            <a:r>
              <a:rPr kumimoji="1" lang="ja-JP" altLang="en-US" sz="1050" dirty="0" err="1" smtClean="0"/>
              <a:t>つの</a:t>
            </a:r>
            <a:r>
              <a:rPr kumimoji="1" lang="en-US" altLang="ja-JP" sz="1050" dirty="0" smtClean="0"/>
              <a:t>Kubernetes</a:t>
            </a:r>
            <a:r>
              <a:rPr kumimoji="1" lang="ja-JP" altLang="en-US" sz="1050" dirty="0" smtClean="0"/>
              <a:t>クラスタ上で構成します</a:t>
            </a:r>
            <a:endParaRPr kumimoji="1" lang="ja-JP" altLang="en-US" sz="1050" dirty="0"/>
          </a:p>
        </p:txBody>
      </p:sp>
      <p:sp>
        <p:nvSpPr>
          <p:cNvPr id="31" name="テキスト ボックス 30"/>
          <p:cNvSpPr txBox="1"/>
          <p:nvPr/>
        </p:nvSpPr>
        <p:spPr>
          <a:xfrm>
            <a:off x="7104112" y="5229200"/>
            <a:ext cx="817797" cy="261610"/>
          </a:xfrm>
          <a:prstGeom prst="rect">
            <a:avLst/>
          </a:prstGeom>
          <a:noFill/>
        </p:spPr>
        <p:txBody>
          <a:bodyPr wrap="square" rtlCol="0">
            <a:spAutoFit/>
          </a:bodyPr>
          <a:lstStyle/>
          <a:p>
            <a:r>
              <a:rPr kumimoji="1" lang="ja-JP" altLang="en-US" sz="1100" dirty="0" smtClean="0"/>
              <a:t>（</a:t>
            </a:r>
            <a:r>
              <a:rPr lang="en-US" altLang="ja-JP" sz="1100" dirty="0" smtClean="0"/>
              <a:t>※</a:t>
            </a:r>
            <a:r>
              <a:rPr kumimoji="1" lang="en-US" altLang="ja-JP" sz="1100" dirty="0" smtClean="0"/>
              <a:t>1</a:t>
            </a:r>
            <a:r>
              <a:rPr kumimoji="1" lang="ja-JP" altLang="en-US" sz="1100" dirty="0" smtClean="0"/>
              <a:t>）</a:t>
            </a:r>
            <a:endParaRPr kumimoji="1" lang="ja-JP" altLang="en-US" sz="1100" dirty="0"/>
          </a:p>
        </p:txBody>
      </p:sp>
      <p:sp>
        <p:nvSpPr>
          <p:cNvPr id="29" name="直方体 28"/>
          <p:cNvSpPr/>
          <p:nvPr/>
        </p:nvSpPr>
        <p:spPr bwMode="auto">
          <a:xfrm>
            <a:off x="4847066" y="2734705"/>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1" name="フリーフォーム 20"/>
          <p:cNvSpPr/>
          <p:nvPr/>
        </p:nvSpPr>
        <p:spPr bwMode="gray">
          <a:xfrm rot="1720126">
            <a:off x="3124020" y="2793818"/>
            <a:ext cx="1249546" cy="92875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6" name="楕円 25"/>
          <p:cNvSpPr/>
          <p:nvPr/>
        </p:nvSpPr>
        <p:spPr bwMode="auto">
          <a:xfrm>
            <a:off x="2779363" y="2639530"/>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a:solidFill>
                  <a:schemeClr val="bg1"/>
                </a:solidFill>
                <a:latin typeface="+mn-ea"/>
              </a:rPr>
              <a:t>2</a:t>
            </a:r>
            <a:endParaRPr kumimoji="1" lang="ja-JP" altLang="en-US" sz="1600" b="1" dirty="0" smtClean="0">
              <a:solidFill>
                <a:schemeClr val="bg1"/>
              </a:solidFill>
              <a:latin typeface="+mn-ea"/>
            </a:endParaRPr>
          </a:p>
        </p:txBody>
      </p:sp>
      <p:sp>
        <p:nvSpPr>
          <p:cNvPr id="30" name="テキスト ボックス 29"/>
          <p:cNvSpPr txBox="1"/>
          <p:nvPr/>
        </p:nvSpPr>
        <p:spPr>
          <a:xfrm>
            <a:off x="3077354" y="2579959"/>
            <a:ext cx="2090518"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Stagin</a:t>
            </a:r>
            <a:r>
              <a:rPr lang="en-US" altLang="ja-JP" sz="1400" b="1" dirty="0">
                <a:solidFill>
                  <a:srgbClr val="C00000"/>
                </a:solidFill>
                <a:effectLst>
                  <a:glow rad="127000">
                    <a:schemeClr val="bg1"/>
                  </a:glow>
                </a:effectLst>
              </a:rPr>
              <a:t>g</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2" name="フリーフォーム 21"/>
          <p:cNvSpPr/>
          <p:nvPr/>
        </p:nvSpPr>
        <p:spPr bwMode="gray">
          <a:xfrm rot="20077624" flipV="1">
            <a:off x="3357980" y="3937997"/>
            <a:ext cx="3398629" cy="14275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3" name="テキスト ボックス 22"/>
          <p:cNvSpPr txBox="1"/>
          <p:nvPr/>
        </p:nvSpPr>
        <p:spPr>
          <a:xfrm>
            <a:off x="3402157" y="4515458"/>
            <a:ext cx="2678542"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Production</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7" name="楕円 26"/>
          <p:cNvSpPr/>
          <p:nvPr/>
        </p:nvSpPr>
        <p:spPr bwMode="auto">
          <a:xfrm>
            <a:off x="3065026" y="4561556"/>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smtClean="0">
                <a:solidFill>
                  <a:schemeClr val="bg1"/>
                </a:solidFill>
                <a:latin typeface="+mn-ea"/>
              </a:rPr>
              <a:t>3</a:t>
            </a:r>
            <a:endParaRPr kumimoji="1" lang="ja-JP" altLang="en-US" sz="1600" b="1" dirty="0" smtClean="0">
              <a:solidFill>
                <a:schemeClr val="bg1"/>
              </a:solidFill>
              <a:latin typeface="+mn-ea"/>
            </a:endParaRPr>
          </a:p>
        </p:txBody>
      </p:sp>
      <p:sp>
        <p:nvSpPr>
          <p:cNvPr id="34" name="テキスト ボックス 33"/>
          <p:cNvSpPr txBox="1"/>
          <p:nvPr/>
        </p:nvSpPr>
        <p:spPr>
          <a:xfrm>
            <a:off x="604642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
        <p:nvSpPr>
          <p:cNvPr id="35" name="テキスト ボックス 34"/>
          <p:cNvSpPr txBox="1"/>
          <p:nvPr/>
        </p:nvSpPr>
        <p:spPr>
          <a:xfrm>
            <a:off x="1080301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11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a:t>
            </a:r>
            <a:r>
              <a:rPr lang="ja-JP" altLang="en-US" dirty="0"/>
              <a:t>確認</a:t>
            </a:r>
            <a:endParaRPr lang="en-US" altLang="ja-JP" dirty="0" smtClean="0"/>
          </a:p>
          <a:p>
            <a:pPr lvl="1"/>
            <a:r>
              <a:rPr lang="ja-JP" altLang="en-US" dirty="0" smtClean="0"/>
              <a:t>アプリケーションコード</a:t>
            </a:r>
            <a:r>
              <a:rPr lang="ja-JP" altLang="en-US" dirty="0"/>
              <a:t>のビルド</a:t>
            </a:r>
            <a:r>
              <a:rPr lang="ja-JP" altLang="en-US" dirty="0" smtClean="0"/>
              <a:t>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(5/25)</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kumimoji="1" lang="ja-JP" altLang="en-US" sz="1300" b="1" dirty="0" smtClean="0">
              <a:latin typeface="+mn-ea"/>
            </a:endParaRPr>
          </a:p>
        </p:txBody>
      </p:sp>
      <p:sp>
        <p:nvSpPr>
          <p:cNvPr id="10" name="テキスト ボックス 9"/>
          <p:cNvSpPr txBox="1"/>
          <p:nvPr/>
        </p:nvSpPr>
        <p:spPr>
          <a:xfrm>
            <a:off x="3431704" y="5492567"/>
            <a:ext cx="5904656" cy="461665"/>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それでは実際に</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5" name="二等辺三角形 14"/>
          <p:cNvSpPr/>
          <p:nvPr/>
        </p:nvSpPr>
        <p:spPr bwMode="auto">
          <a:xfrm flipV="1">
            <a:off x="5925379" y="6012886"/>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567165"/>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190283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(6/25)</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t>CI</a:t>
            </a:r>
            <a:r>
              <a:rPr lang="ja-JP" altLang="en-US" sz="1100" b="1" dirty="0"/>
              <a:t>パイプラインの動作は</a:t>
            </a:r>
            <a:r>
              <a:rPr lang="ja-JP" altLang="en-US" sz="1100" b="1" dirty="0" smtClean="0"/>
              <a:t>、</a:t>
            </a:r>
            <a:endParaRPr lang="en-US" altLang="ja-JP" sz="1100" b="1" dirty="0" smtClean="0"/>
          </a:p>
          <a:p>
            <a:r>
              <a:rPr lang="en-US" altLang="ja-JP" sz="1100" b="1" dirty="0" smtClean="0"/>
              <a:t>TEKTON</a:t>
            </a:r>
            <a:r>
              <a:rPr lang="ja-JP" altLang="en-US" sz="1100" b="1" dirty="0"/>
              <a:t>ダッシュボード</a:t>
            </a:r>
            <a:r>
              <a:rPr lang="ja-JP" altLang="en-US" sz="1100" b="1" dirty="0" smtClean="0"/>
              <a:t>にて確認</a:t>
            </a:r>
            <a:r>
              <a:rPr lang="ja-JP" altLang="en-US" sz="1100" b="1" dirty="0"/>
              <a:t>することができます</a:t>
            </a:r>
            <a:r>
              <a:rPr lang="ja-JP" altLang="en-US" sz="1100" b="1" dirty="0" smtClean="0"/>
              <a:t>。</a:t>
            </a:r>
            <a:endParaRPr lang="en-US" altLang="ja-JP" sz="1100" b="1" dirty="0" smtClean="0"/>
          </a:p>
          <a:p>
            <a:r>
              <a:rPr lang="en-US" altLang="ja-JP" sz="1100" b="1" dirty="0" smtClean="0"/>
              <a:t>Name</a:t>
            </a:r>
            <a:r>
              <a:rPr lang="ja-JP" altLang="en-US" sz="1100" b="1" dirty="0" smtClean="0"/>
              <a:t>をクリックすることにより、より詳細な</a:t>
            </a:r>
            <a:r>
              <a:rPr lang="en-US" altLang="ja-JP" sz="1100" b="1" dirty="0" smtClean="0"/>
              <a:t>CI</a:t>
            </a:r>
            <a:r>
              <a:rPr lang="ja-JP" altLang="en-US" sz="1100" b="1" dirty="0" smtClean="0"/>
              <a:t>パイプラインの内容を確認することができます</a:t>
            </a:r>
            <a:endParaRPr lang="ja-JP" altLang="en-US" sz="110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t>Status</a:t>
            </a:r>
            <a:r>
              <a:rPr lang="ja-JP" altLang="en-US" sz="1100" b="1" dirty="0" smtClean="0"/>
              <a:t>欄にチェックマークが表示されていれば正常終了となります</a:t>
            </a:r>
            <a:endParaRPr lang="ja-JP" altLang="en-US" sz="110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947424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(7/25)</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12" name="フローチャート: 処理 11"/>
          <p:cNvSpPr/>
          <p:nvPr/>
        </p:nvSpPr>
        <p:spPr bwMode="auto">
          <a:xfrm>
            <a:off x="6671131" y="5329632"/>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
        <p:nvSpPr>
          <p:cNvPr id="14" name="正方形/長方形 13"/>
          <p:cNvSpPr/>
          <p:nvPr/>
        </p:nvSpPr>
        <p:spPr>
          <a:xfrm>
            <a:off x="5952500" y="6121720"/>
            <a:ext cx="6025404" cy="253916"/>
          </a:xfrm>
          <a:prstGeom prst="rect">
            <a:avLst/>
          </a:prstGeom>
        </p:spPr>
        <p:txBody>
          <a:bodyPr wrap="square">
            <a:spAutoFit/>
          </a:bodyPr>
          <a:lstStyle/>
          <a:p>
            <a:pPr marL="288000" lvl="2" indent="0" algn="r">
              <a:buNone/>
            </a:pPr>
            <a:r>
              <a:rPr lang="en-US" altLang="ja-JP" sz="1000" dirty="0" smtClean="0"/>
              <a:t>※</a:t>
            </a:r>
            <a:r>
              <a:rPr lang="ja-JP" altLang="en-US" sz="1000" dirty="0" smtClean="0"/>
              <a:t>今後、パイプラインで生成された</a:t>
            </a:r>
            <a:r>
              <a:rPr lang="en-US" altLang="ja-JP" sz="1000" dirty="0" err="1" smtClean="0"/>
              <a:t>image_tag</a:t>
            </a:r>
            <a:r>
              <a:rPr lang="ja-JP" altLang="en-US" sz="1000" dirty="0" smtClean="0"/>
              <a:t>は選択できるように変更する予定です</a:t>
            </a:r>
            <a:endParaRPr lang="en-US" altLang="ja-JP" sz="600" dirty="0"/>
          </a:p>
        </p:txBody>
      </p:sp>
    </p:spTree>
    <p:extLst>
      <p:ext uri="{BB962C8B-B14F-4D97-AF65-F5344CB8AC3E}">
        <p14:creationId xmlns:p14="http://schemas.microsoft.com/office/powerpoint/2010/main" val="40470339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097608 w 5868000"/>
              <a:gd name="connsiteY2" fmla="*/ 2220495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13652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27339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17895" y="1659677"/>
                </a:moveTo>
                <a:cubicBezTo>
                  <a:pt x="1015509" y="1851292"/>
                  <a:pt x="1020622" y="2035723"/>
                  <a:pt x="1018236" y="2227338"/>
                </a:cubicBezTo>
                <a:lnTo>
                  <a:pt x="2107832" y="2227339"/>
                </a:lnTo>
                <a:lnTo>
                  <a:pt x="2101016" y="1659678"/>
                </a:lnTo>
                <a:lnTo>
                  <a:pt x="1017895" y="1659677"/>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テンプレートアップロード</a:t>
            </a:r>
            <a:endParaRPr lang="en-US" altLang="ja-JP" dirty="0" smtClean="0"/>
          </a:p>
          <a:p>
            <a:pPr lvl="1"/>
            <a:r>
              <a:rPr lang="ja-JP" altLang="en-US" dirty="0" smtClean="0"/>
              <a:t>ダウンロードした</a:t>
            </a:r>
            <a:r>
              <a:rPr lang="en-US" altLang="ja-JP" dirty="0" smtClean="0"/>
              <a:t>Manifest</a:t>
            </a:r>
            <a:r>
              <a:rPr lang="ja-JP" altLang="en-US" dirty="0" smtClean="0"/>
              <a:t>テンプレートをアップロードします</a:t>
            </a:r>
            <a:r>
              <a:rPr lang="ja-JP" altLang="en-US" dirty="0"/>
              <a:t>。</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(8/25)</a:t>
            </a:r>
            <a:endParaRPr kumimoji="1" lang="ja-JP" altLang="en-US" dirty="0"/>
          </a:p>
        </p:txBody>
      </p:sp>
      <p:sp>
        <p:nvSpPr>
          <p:cNvPr id="47" name="角丸四角形 46"/>
          <p:cNvSpPr/>
          <p:nvPr/>
        </p:nvSpPr>
        <p:spPr bwMode="auto">
          <a:xfrm>
            <a:off x="2495600" y="4221088"/>
            <a:ext cx="1800200" cy="9361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2927648" y="3060363"/>
            <a:ext cx="3672408" cy="792088"/>
          </a:xfrm>
          <a:prstGeom prst="wedgeRoundRectCallout">
            <a:avLst>
              <a:gd name="adj1" fmla="val -29376"/>
              <a:gd name="adj2" fmla="val 10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CD</a:t>
            </a:r>
            <a:r>
              <a:rPr kumimoji="1" lang="ja-JP" altLang="en-US" sz="1300" b="1" dirty="0" smtClean="0">
                <a:latin typeface="+mn-ea"/>
              </a:rPr>
              <a:t>パイプラインを実行するための、</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テンプレートの</a:t>
            </a:r>
            <a:r>
              <a:rPr lang="ja-JP" altLang="en-US" sz="1300" b="1" dirty="0" smtClean="0">
                <a:latin typeface="+mn-ea"/>
              </a:rPr>
              <a:t>アップロード</a:t>
            </a:r>
            <a:r>
              <a:rPr kumimoji="1" lang="ja-JP" altLang="en-US" sz="1300" b="1" dirty="0" smtClean="0">
                <a:latin typeface="+mn-ea"/>
              </a:rPr>
              <a:t>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811947"/>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72243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194592" y="1545950"/>
            <a:ext cx="4858047" cy="1001789"/>
          </a:xfrm>
          <a:prstGeom prst="rect">
            <a:avLst/>
          </a:prstGeom>
          <a:ln>
            <a:solidFill>
              <a:schemeClr val="tx1"/>
            </a:solidFill>
          </a:ln>
        </p:spPr>
      </p:pic>
      <p:grpSp>
        <p:nvGrpSpPr>
          <p:cNvPr id="11" name="グループ化 10"/>
          <p:cNvGrpSpPr/>
          <p:nvPr/>
        </p:nvGrpSpPr>
        <p:grpSpPr>
          <a:xfrm>
            <a:off x="576000" y="1548000"/>
            <a:ext cx="5868000" cy="3006555"/>
            <a:chOff x="478505" y="3446633"/>
            <a:chExt cx="5856890" cy="3006555"/>
          </a:xfrm>
        </p:grpSpPr>
        <p:pic>
          <p:nvPicPr>
            <p:cNvPr id="22" name="図 21"/>
            <p:cNvPicPr>
              <a:picLocks noChangeAspect="1"/>
            </p:cNvPicPr>
            <p:nvPr/>
          </p:nvPicPr>
          <p:blipFill>
            <a:blip r:embed="rId3"/>
            <a:stretch>
              <a:fillRect/>
            </a:stretch>
          </p:blipFill>
          <p:spPr>
            <a:xfrm>
              <a:off x="478505" y="3469458"/>
              <a:ext cx="5856019" cy="2983730"/>
            </a:xfrm>
            <a:prstGeom prst="rect">
              <a:avLst/>
            </a:prstGeom>
          </p:spPr>
        </p:pic>
        <p:sp>
          <p:nvSpPr>
            <p:cNvPr id="27" name="フリーフォーム 26"/>
            <p:cNvSpPr/>
            <p:nvPr/>
          </p:nvSpPr>
          <p:spPr bwMode="auto">
            <a:xfrm>
              <a:off x="479376" y="3446633"/>
              <a:ext cx="5856019" cy="2949606"/>
            </a:xfrm>
            <a:custGeom>
              <a:avLst/>
              <a:gdLst>
                <a:gd name="connsiteX0" fmla="*/ 996131 w 5856019"/>
                <a:gd name="connsiteY0" fmla="*/ 1911299 h 2949606"/>
                <a:gd name="connsiteX1" fmla="*/ 996131 w 5856019"/>
                <a:gd name="connsiteY1" fmla="*/ 2163299 h 2949606"/>
                <a:gd name="connsiteX2" fmla="*/ 2112131 w 5856019"/>
                <a:gd name="connsiteY2" fmla="*/ 2163299 h 2949606"/>
                <a:gd name="connsiteX3" fmla="*/ 2112131 w 5856019"/>
                <a:gd name="connsiteY3" fmla="*/ 1911299 h 2949606"/>
                <a:gd name="connsiteX4" fmla="*/ 0 w 5856019"/>
                <a:gd name="connsiteY4" fmla="*/ 0 h 2949606"/>
                <a:gd name="connsiteX5" fmla="*/ 5856019 w 5856019"/>
                <a:gd name="connsiteY5" fmla="*/ 0 h 2949606"/>
                <a:gd name="connsiteX6" fmla="*/ 5856019 w 5856019"/>
                <a:gd name="connsiteY6" fmla="*/ 2949606 h 2949606"/>
                <a:gd name="connsiteX7" fmla="*/ 0 w 5856019"/>
                <a:gd name="connsiteY7" fmla="*/ 2949606 h 29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019" h="2949606">
                  <a:moveTo>
                    <a:pt x="996131" y="1911299"/>
                  </a:moveTo>
                  <a:lnTo>
                    <a:pt x="996131" y="2163299"/>
                  </a:lnTo>
                  <a:lnTo>
                    <a:pt x="2112131" y="2163299"/>
                  </a:lnTo>
                  <a:lnTo>
                    <a:pt x="2112131" y="1911299"/>
                  </a:lnTo>
                  <a:close/>
                  <a:moveTo>
                    <a:pt x="0" y="0"/>
                  </a:moveTo>
                  <a:lnTo>
                    <a:pt x="5856019" y="0"/>
                  </a:lnTo>
                  <a:lnTo>
                    <a:pt x="5856019" y="2949606"/>
                  </a:lnTo>
                  <a:lnTo>
                    <a:pt x="0" y="2949606"/>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テンプレートアップロード</a:t>
            </a:r>
            <a:endParaRPr lang="en-US" altLang="ja-JP" dirty="0" smtClean="0"/>
          </a:p>
          <a:p>
            <a:pPr lvl="1"/>
            <a:r>
              <a:rPr lang="en-US" altLang="ja-JP" dirty="0"/>
              <a:t>Manifest</a:t>
            </a:r>
            <a:r>
              <a:rPr lang="ja-JP" altLang="en-US" dirty="0"/>
              <a:t>テンプレートファイルの</a:t>
            </a:r>
            <a:r>
              <a:rPr lang="ja-JP" altLang="en-US" dirty="0" smtClean="0"/>
              <a:t>準備でダウンロードした</a:t>
            </a:r>
            <a:r>
              <a:rPr lang="en-US" altLang="ja-JP" dirty="0" smtClean="0"/>
              <a:t>Manifest</a:t>
            </a:r>
            <a:r>
              <a:rPr lang="ja-JP" altLang="en-US" dirty="0" smtClean="0"/>
              <a:t>テンプレートファイルをアップロードします。</a:t>
            </a:r>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(9/25)</a:t>
            </a:r>
            <a:endParaRPr kumimoji="1" lang="ja-JP" altLang="en-US" dirty="0"/>
          </a:p>
        </p:txBody>
      </p:sp>
      <p:pic>
        <p:nvPicPr>
          <p:cNvPr id="7" name="図 6"/>
          <p:cNvPicPr>
            <a:picLocks noChangeAspect="1"/>
          </p:cNvPicPr>
          <p:nvPr/>
        </p:nvPicPr>
        <p:blipFill>
          <a:blip r:embed="rId4"/>
          <a:stretch>
            <a:fillRect/>
          </a:stretch>
        </p:blipFill>
        <p:spPr>
          <a:xfrm>
            <a:off x="7187574" y="2864926"/>
            <a:ext cx="4872081" cy="2117504"/>
          </a:xfrm>
          <a:prstGeom prst="rect">
            <a:avLst/>
          </a:prstGeom>
          <a:ln>
            <a:solidFill>
              <a:schemeClr val="tx1"/>
            </a:solidFill>
          </a:ln>
        </p:spPr>
      </p:pic>
      <p:sp>
        <p:nvSpPr>
          <p:cNvPr id="18" name="角丸四角形 17"/>
          <p:cNvSpPr/>
          <p:nvPr/>
        </p:nvSpPr>
        <p:spPr bwMode="auto">
          <a:xfrm>
            <a:off x="2423592" y="3464971"/>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3" name="直線矢印コネクタ 22"/>
          <p:cNvCxnSpPr>
            <a:stCxn id="18" idx="3"/>
          </p:cNvCxnSpPr>
          <p:nvPr/>
        </p:nvCxnSpPr>
        <p:spPr bwMode="auto">
          <a:xfrm flipV="1">
            <a:off x="2718161" y="2046845"/>
            <a:ext cx="4482422" cy="154415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角丸四角形 23"/>
          <p:cNvSpPr/>
          <p:nvPr/>
        </p:nvSpPr>
        <p:spPr bwMode="auto">
          <a:xfrm>
            <a:off x="11070711" y="1764025"/>
            <a:ext cx="936104" cy="2759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5" name="直線矢印コネクタ 24"/>
          <p:cNvCxnSpPr>
            <a:stCxn id="24" idx="2"/>
          </p:cNvCxnSpPr>
          <p:nvPr/>
        </p:nvCxnSpPr>
        <p:spPr bwMode="auto">
          <a:xfrm flipH="1">
            <a:off x="9636797" y="2039995"/>
            <a:ext cx="1901966" cy="1382788"/>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角丸四角形 28"/>
          <p:cNvSpPr/>
          <p:nvPr/>
        </p:nvSpPr>
        <p:spPr bwMode="auto">
          <a:xfrm>
            <a:off x="7353770" y="3616813"/>
            <a:ext cx="4566054" cy="88079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3493397" y="4607800"/>
            <a:ext cx="3602738" cy="589363"/>
          </a:xfrm>
          <a:prstGeom prst="wedgeRoundRectCallout">
            <a:avLst>
              <a:gd name="adj1" fmla="val 60122"/>
              <a:gd name="adj2" fmla="val -11957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ファイル：</a:t>
            </a:r>
            <a:r>
              <a:rPr lang="en-US" altLang="ja-JP" sz="1100" b="1" dirty="0" err="1" smtClean="0">
                <a:latin typeface="+mn-ea"/>
              </a:rPr>
              <a:t>api-app.yaml</a:t>
            </a:r>
            <a:r>
              <a:rPr lang="en-US" altLang="ja-JP" sz="1100" b="1" dirty="0" smtClean="0">
                <a:latin typeface="+mn-ea"/>
              </a:rPr>
              <a:t>, </a:t>
            </a:r>
            <a:r>
              <a:rPr lang="en-US" altLang="ja-JP" sz="1100" b="1" dirty="0" err="1" smtClean="0">
                <a:latin typeface="+mn-ea"/>
              </a:rPr>
              <a:t>ui-app.yaml</a:t>
            </a:r>
            <a:r>
              <a:rPr lang="ja-JP" altLang="en-US" sz="1100" b="1" dirty="0" smtClean="0">
                <a:latin typeface="+mn-ea"/>
              </a:rPr>
              <a:t>を</a:t>
            </a:r>
            <a:endParaRPr lang="en-US" altLang="ja-JP" sz="1100" b="1" dirty="0" smtClean="0">
              <a:latin typeface="+mn-ea"/>
            </a:endParaRPr>
          </a:p>
          <a:p>
            <a:pPr algn="ctr"/>
            <a:r>
              <a:rPr lang="ja-JP" altLang="en-US" sz="1100" b="1" dirty="0" smtClean="0">
                <a:latin typeface="+mn-ea"/>
              </a:rPr>
              <a:t>右の画面領域にドロップします</a:t>
            </a:r>
            <a:endParaRPr lang="ja-JP" altLang="en-US" sz="1100" b="1" dirty="0">
              <a:latin typeface="+mn-ea"/>
            </a:endParaRPr>
          </a:p>
        </p:txBody>
      </p:sp>
      <p:pic>
        <p:nvPicPr>
          <p:cNvPr id="4" name="図 3"/>
          <p:cNvPicPr>
            <a:picLocks noChangeAspect="1"/>
          </p:cNvPicPr>
          <p:nvPr/>
        </p:nvPicPr>
        <p:blipFill>
          <a:blip r:embed="rId5"/>
          <a:stretch>
            <a:fillRect/>
          </a:stretch>
        </p:blipFill>
        <p:spPr>
          <a:xfrm>
            <a:off x="7198649" y="5128091"/>
            <a:ext cx="4861005" cy="1403825"/>
          </a:xfrm>
          <a:prstGeom prst="rect">
            <a:avLst/>
          </a:prstGeom>
          <a:ln>
            <a:solidFill>
              <a:schemeClr val="tx1"/>
            </a:solidFill>
          </a:ln>
        </p:spPr>
      </p:pic>
      <p:cxnSp>
        <p:nvCxnSpPr>
          <p:cNvPr id="16" name="直線矢印コネクタ 15"/>
          <p:cNvCxnSpPr/>
          <p:nvPr/>
        </p:nvCxnSpPr>
        <p:spPr bwMode="auto">
          <a:xfrm>
            <a:off x="9480376" y="4497606"/>
            <a:ext cx="0" cy="67885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角丸四角形 18"/>
          <p:cNvSpPr/>
          <p:nvPr/>
        </p:nvSpPr>
        <p:spPr bwMode="auto">
          <a:xfrm>
            <a:off x="7187574" y="6309320"/>
            <a:ext cx="780634" cy="28952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吹き出し 19"/>
          <p:cNvSpPr/>
          <p:nvPr/>
        </p:nvSpPr>
        <p:spPr bwMode="auto">
          <a:xfrm>
            <a:off x="8587039" y="6057253"/>
            <a:ext cx="2732565" cy="460042"/>
          </a:xfrm>
          <a:prstGeom prst="wedgeRoundRectCallout">
            <a:avLst>
              <a:gd name="adj1" fmla="val -70619"/>
              <a:gd name="adj2" fmla="val 2540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アップロード後、パラメータ入力画面へ</a:t>
            </a:r>
            <a:endParaRPr lang="en-US" altLang="ja-JP" sz="1100" b="1" dirty="0" smtClean="0">
              <a:latin typeface="+mn-ea"/>
            </a:endParaRPr>
          </a:p>
          <a:p>
            <a:r>
              <a:rPr lang="ja-JP" altLang="en-US" sz="1100" b="1" dirty="0" err="1" smtClean="0">
                <a:latin typeface="+mn-ea"/>
              </a:rPr>
              <a:t>を押</a:t>
            </a:r>
            <a:r>
              <a:rPr lang="ja-JP" altLang="en-US" sz="1100" b="1" dirty="0" smtClean="0">
                <a:latin typeface="+mn-ea"/>
              </a:rPr>
              <a:t>下します</a:t>
            </a:r>
            <a:endParaRPr kumimoji="1" lang="ja-JP" altLang="en-US" sz="1100" b="1" dirty="0" smtClean="0">
              <a:latin typeface="+mn-ea"/>
            </a:endParaRPr>
          </a:p>
        </p:txBody>
      </p:sp>
    </p:spTree>
    <p:extLst>
      <p:ext uri="{BB962C8B-B14F-4D97-AF65-F5344CB8AC3E}">
        <p14:creationId xmlns:p14="http://schemas.microsoft.com/office/powerpoint/2010/main" val="2478947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04603 w 5868000"/>
              <a:gd name="connsiteY1" fmla="*/ 2525012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994039" y="2207124"/>
                </a:moveTo>
                <a:cubicBezTo>
                  <a:pt x="991653" y="2398739"/>
                  <a:pt x="1006989" y="2333397"/>
                  <a:pt x="1004603" y="2525012"/>
                </a:cubicBezTo>
                <a:lnTo>
                  <a:pt x="2111240" y="2521591"/>
                </a:lnTo>
                <a:lnTo>
                  <a:pt x="2111240" y="2207124"/>
                </a:lnTo>
                <a:lnTo>
                  <a:pt x="994039" y="2207124"/>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パラメータ</a:t>
            </a:r>
            <a:endParaRPr lang="en-US" altLang="ja-JP" dirty="0" smtClean="0"/>
          </a:p>
          <a:p>
            <a:pPr lvl="1"/>
            <a:r>
              <a:rPr lang="en-US" altLang="ja-JP" dirty="0" smtClean="0"/>
              <a:t>Deploy</a:t>
            </a:r>
            <a:r>
              <a:rPr lang="ja-JP" altLang="en-US" dirty="0" smtClean="0"/>
              <a:t>に必要な</a:t>
            </a:r>
            <a:r>
              <a:rPr lang="en-US" altLang="ja-JP" dirty="0" smtClean="0"/>
              <a:t>Manifest</a:t>
            </a:r>
            <a:r>
              <a:rPr lang="ja-JP" altLang="en-US" dirty="0" smtClean="0"/>
              <a:t>パラメータを入力します。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(10/25)</a:t>
            </a:r>
            <a:endParaRPr kumimoji="1" lang="ja-JP" altLang="en-US" dirty="0"/>
          </a:p>
        </p:txBody>
      </p:sp>
      <p:sp>
        <p:nvSpPr>
          <p:cNvPr id="47" name="角丸四角形 46"/>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3071664" y="3798674"/>
            <a:ext cx="3600400" cy="792088"/>
          </a:xfrm>
          <a:prstGeom prst="wedgeRoundRectCallout">
            <a:avLst>
              <a:gd name="adj1" fmla="val -28922"/>
              <a:gd name="adj2" fmla="val 10484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300" b="1" dirty="0" smtClean="0">
                <a:latin typeface="+mn-ea"/>
              </a:rPr>
              <a:t>アップロードした</a:t>
            </a:r>
            <a:r>
              <a:rPr kumimoji="1" lang="en-US" altLang="ja-JP" sz="1300" b="1" dirty="0" smtClean="0">
                <a:latin typeface="+mn-ea"/>
              </a:rPr>
              <a:t>Manifest</a:t>
            </a:r>
            <a:r>
              <a:rPr kumimoji="1" lang="ja-JP" altLang="en-US" sz="1300" b="1" dirty="0" smtClean="0">
                <a:latin typeface="+mn-ea"/>
              </a:rPr>
              <a:t>テンプレートに対応する</a:t>
            </a:r>
            <a:r>
              <a:rPr kumimoji="1" lang="en-US" altLang="ja-JP" sz="1300" b="1" dirty="0" smtClean="0">
                <a:latin typeface="+mn-ea"/>
              </a:rPr>
              <a:t>Manifest</a:t>
            </a:r>
            <a:r>
              <a:rPr kumimoji="1" lang="ja-JP" altLang="en-US" sz="1300" b="1" dirty="0" smtClean="0">
                <a:latin typeface="+mn-ea"/>
              </a:rPr>
              <a:t>パラメータを入力します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1058278"/>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41943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6159951" y="924292"/>
            <a:ext cx="5400000" cy="3304407"/>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パラメータ入力</a:t>
            </a:r>
            <a:endParaRPr lang="en-US" altLang="ja-JP" dirty="0" smtClean="0"/>
          </a:p>
          <a:p>
            <a:pPr lvl="1"/>
            <a:r>
              <a:rPr lang="ja-JP" altLang="en-US" dirty="0" smtClean="0"/>
              <a:t>入力</a:t>
            </a:r>
            <a:r>
              <a:rPr lang="ja-JP" altLang="en-US" dirty="0"/>
              <a:t>内容</a:t>
            </a:r>
            <a:r>
              <a:rPr lang="ja-JP" altLang="en-US" dirty="0" smtClean="0"/>
              <a:t>に従って、</a:t>
            </a:r>
            <a:r>
              <a:rPr lang="en-US" altLang="ja-JP" dirty="0" smtClean="0"/>
              <a:t>Manifest</a:t>
            </a:r>
            <a:r>
              <a:rPr lang="ja-JP" altLang="en-US" dirty="0" smtClean="0"/>
              <a:t>パラメータを入力します。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(11/25)</a:t>
            </a:r>
            <a:endParaRPr kumimoji="1" lang="ja-JP" altLang="en-US" dirty="0"/>
          </a:p>
        </p:txBody>
      </p:sp>
      <p:grpSp>
        <p:nvGrpSpPr>
          <p:cNvPr id="5" name="グループ化 4"/>
          <p:cNvGrpSpPr>
            <a:grpSpLocks noChangeAspect="1"/>
          </p:cNvGrpSpPr>
          <p:nvPr/>
        </p:nvGrpSpPr>
        <p:grpSpPr>
          <a:xfrm>
            <a:off x="576000" y="1548000"/>
            <a:ext cx="4775419" cy="2428179"/>
            <a:chOff x="1047580" y="1576885"/>
            <a:chExt cx="9486866" cy="4823830"/>
          </a:xfrm>
        </p:grpSpPr>
        <p:pic>
          <p:nvPicPr>
            <p:cNvPr id="9" name="図 8"/>
            <p:cNvPicPr>
              <a:picLocks noChangeAspect="1"/>
            </p:cNvPicPr>
            <p:nvPr/>
          </p:nvPicPr>
          <p:blipFill>
            <a:blip r:embed="rId3"/>
            <a:stretch>
              <a:fillRect/>
            </a:stretch>
          </p:blipFill>
          <p:spPr>
            <a:xfrm>
              <a:off x="1047580" y="1576885"/>
              <a:ext cx="9486866" cy="4823830"/>
            </a:xfrm>
            <a:prstGeom prst="rect">
              <a:avLst/>
            </a:prstGeom>
          </p:spPr>
        </p:pic>
        <p:sp>
          <p:nvSpPr>
            <p:cNvPr id="16" name="フリーフォーム 15"/>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graphicFrame>
        <p:nvGraphicFramePr>
          <p:cNvPr id="18" name="表 17"/>
          <p:cNvGraphicFramePr>
            <a:graphicFrameLocks noGrp="1"/>
          </p:cNvGraphicFramePr>
          <p:nvPr>
            <p:extLst>
              <p:ext uri="{D42A27DB-BD31-4B8C-83A1-F6EECF244321}">
                <p14:modId xmlns:p14="http://schemas.microsoft.com/office/powerpoint/2010/main" val="1333356085"/>
              </p:ext>
            </p:extLst>
          </p:nvPr>
        </p:nvGraphicFramePr>
        <p:xfrm>
          <a:off x="551383" y="4382151"/>
          <a:ext cx="1130525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param01</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3</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algn="l"/>
                      <a:r>
                        <a:rPr lang="en-US" altLang="ja-JP" sz="1000" dirty="0" smtClean="0"/>
                        <a:t>master.20210708183910</a:t>
                      </a:r>
                      <a:endParaRPr lang="en-US" altLang="ja-JP" sz="1000" b="0" i="0" dirty="0" smtClean="0">
                        <a:effectLst/>
                        <a:latin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t>master.20210708183910</a:t>
                      </a:r>
                      <a:endParaRPr lang="en-US" altLang="ja-JP" sz="1000" b="1" dirty="0" smtClean="0"/>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param02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31003</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param03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32003</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3" y="4077072"/>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u</a:t>
            </a:r>
            <a:r>
              <a:rPr kumimoji="1" lang="en-US" altLang="ja-JP" sz="1400" b="1" dirty="0" err="1" smtClean="0">
                <a:solidFill>
                  <a:srgbClr val="FF0000"/>
                </a:solidFill>
                <a:latin typeface="+mn-ea"/>
              </a:rPr>
              <a:t>i-app.yaml</a:t>
            </a:r>
            <a:endParaRPr kumimoji="1" lang="ja-JP" altLang="en-US" sz="1400" b="1" dirty="0" smtClean="0">
              <a:solidFill>
                <a:srgbClr val="FF0000"/>
              </a:solidFill>
              <a:latin typeface="+mn-ea"/>
            </a:endParaRPr>
          </a:p>
        </p:txBody>
      </p:sp>
      <p:sp>
        <p:nvSpPr>
          <p:cNvPr id="26" name="角丸四角形 25"/>
          <p:cNvSpPr/>
          <p:nvPr/>
        </p:nvSpPr>
        <p:spPr bwMode="auto">
          <a:xfrm>
            <a:off x="6279614" y="1244323"/>
            <a:ext cx="2552690" cy="15481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 27"/>
          <p:cNvSpPr/>
          <p:nvPr/>
        </p:nvSpPr>
        <p:spPr bwMode="auto">
          <a:xfrm>
            <a:off x="7425370" y="1630496"/>
            <a:ext cx="2271030" cy="93440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8920484" y="2935943"/>
            <a:ext cx="2351536" cy="601751"/>
          </a:xfrm>
          <a:prstGeom prst="wedgeRoundRectCallout">
            <a:avLst>
              <a:gd name="adj1" fmla="val -45283"/>
              <a:gd name="adj2" fmla="val -10689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t>入力内容に従って値を入力します</a:t>
            </a:r>
            <a:endParaRPr lang="en-US" altLang="ja-JP" sz="1100" b="1" dirty="0" smtClean="0"/>
          </a:p>
          <a:p>
            <a:r>
              <a:rPr lang="en-US" altLang="ja-JP" sz="1100" b="1" dirty="0" smtClean="0"/>
              <a:t>※</a:t>
            </a:r>
            <a:r>
              <a:rPr lang="ja-JP" altLang="en-US" sz="1100" b="1" dirty="0" smtClean="0"/>
              <a:t>環境ごとに</a:t>
            </a:r>
            <a:r>
              <a:rPr lang="ja-JP" altLang="en-US" sz="1100" b="1" dirty="0"/>
              <a:t>異</a:t>
            </a:r>
            <a:r>
              <a:rPr lang="ja-JP" altLang="en-US" sz="1100" b="1" dirty="0" smtClean="0"/>
              <a:t>なりますので間違えないように入力してください</a:t>
            </a:r>
            <a:endParaRPr lang="en-US" altLang="ja-JP" sz="1100" b="1" dirty="0" smtClean="0"/>
          </a:p>
        </p:txBody>
      </p:sp>
      <p:sp>
        <p:nvSpPr>
          <p:cNvPr id="25" name="角丸四角形吹き出し 24"/>
          <p:cNvSpPr/>
          <p:nvPr/>
        </p:nvSpPr>
        <p:spPr bwMode="auto">
          <a:xfrm>
            <a:off x="9591382" y="699908"/>
            <a:ext cx="2088232" cy="1144916"/>
          </a:xfrm>
          <a:prstGeom prst="wedgeRoundRectCallout">
            <a:avLst>
              <a:gd name="adj1" fmla="val -85885"/>
              <a:gd name="adj2" fmla="val 1037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t>ui-app.yaml</a:t>
            </a:r>
            <a:r>
              <a:rPr lang="ja-JP" altLang="en-US" sz="1100" b="1" dirty="0" smtClean="0"/>
              <a:t>を選択して入力内容を入力します</a:t>
            </a:r>
            <a:endParaRPr lang="en-US" altLang="ja-JP" sz="1100" b="1" dirty="0" smtClean="0"/>
          </a:p>
          <a:p>
            <a:r>
              <a:rPr lang="en-US" altLang="ja-JP" sz="1100" b="1" dirty="0" smtClean="0"/>
              <a:t>※</a:t>
            </a:r>
            <a:r>
              <a:rPr lang="ja-JP" altLang="en-US" sz="1100" b="1" dirty="0" smtClean="0"/>
              <a:t>ファイルをアップロードする順番によっては、タブの右側に</a:t>
            </a:r>
            <a:r>
              <a:rPr lang="en-US" altLang="ja-JP" sz="1100" b="1" dirty="0" err="1" smtClean="0"/>
              <a:t>ui-app.yaml</a:t>
            </a:r>
            <a:r>
              <a:rPr lang="ja-JP" altLang="en-US" sz="1100" b="1" dirty="0" smtClean="0"/>
              <a:t>が表示されている場合もあります</a:t>
            </a:r>
            <a:endParaRPr lang="en-US" altLang="ja-JP" sz="1100" b="1" dirty="0" smtClean="0"/>
          </a:p>
        </p:txBody>
      </p:sp>
      <p:sp>
        <p:nvSpPr>
          <p:cNvPr id="17" name="正方形/長方形 16"/>
          <p:cNvSpPr/>
          <p:nvPr/>
        </p:nvSpPr>
        <p:spPr>
          <a:xfrm>
            <a:off x="6312024" y="6143663"/>
            <a:ext cx="6025404" cy="400110"/>
          </a:xfrm>
          <a:prstGeom prst="rect">
            <a:avLst/>
          </a:prstGeom>
        </p:spPr>
        <p:txBody>
          <a:bodyPr wrap="square">
            <a:spAutoFit/>
          </a:bodyPr>
          <a:lstStyle/>
          <a:p>
            <a:pPr marL="288000" lvl="2" indent="0">
              <a:buNone/>
            </a:pPr>
            <a:r>
              <a:rPr lang="en-US" altLang="ja-JP" sz="1000" dirty="0" smtClean="0"/>
              <a:t>※</a:t>
            </a:r>
            <a:r>
              <a:rPr lang="en-US" altLang="ja-JP" sz="1000" dirty="0" err="1" smtClean="0"/>
              <a:t>ui-app.yaml</a:t>
            </a:r>
            <a:r>
              <a:rPr lang="ja-JP" altLang="en-US" sz="1000" dirty="0"/>
              <a:t>の</a:t>
            </a:r>
            <a:r>
              <a:rPr lang="en-US" altLang="ja-JP" sz="1000" dirty="0" err="1"/>
              <a:t>image_tag</a:t>
            </a:r>
            <a:r>
              <a:rPr lang="ja-JP" altLang="en-US" sz="1000" dirty="0"/>
              <a:t>は事前にビルドしたコンテナイメージのものを使用して</a:t>
            </a:r>
            <a:r>
              <a:rPr lang="ja-JP" altLang="en-US" sz="1000" dirty="0" smtClean="0"/>
              <a:t>います。</a:t>
            </a:r>
            <a:endParaRPr lang="en-US" altLang="ja-JP" sz="1000" dirty="0" smtClean="0"/>
          </a:p>
          <a:p>
            <a:pPr marL="288000" lvl="2" indent="0">
              <a:buNone/>
            </a:pPr>
            <a:r>
              <a:rPr lang="en-US" altLang="ja-JP" sz="1000" dirty="0" smtClean="0"/>
              <a:t>※</a:t>
            </a:r>
            <a:r>
              <a:rPr lang="ja-JP" altLang="en-US" sz="1000" dirty="0"/>
              <a:t>今後、</a:t>
            </a:r>
            <a:r>
              <a:rPr lang="en-US" altLang="ja-JP" sz="1000" dirty="0"/>
              <a:t>image</a:t>
            </a:r>
            <a:r>
              <a:rPr lang="ja-JP" altLang="en-US" sz="1000" dirty="0" err="1"/>
              <a:t>、</a:t>
            </a:r>
            <a:r>
              <a:rPr lang="en-US" altLang="ja-JP" sz="1000" dirty="0" err="1"/>
              <a:t>image_tag</a:t>
            </a:r>
            <a:r>
              <a:rPr lang="ja-JP" altLang="en-US" sz="1000" dirty="0"/>
              <a:t>の入力については選択項目に変更する予定です。</a:t>
            </a:r>
            <a:endParaRPr lang="en-US" altLang="ja-JP" sz="600" dirty="0"/>
          </a:p>
        </p:txBody>
      </p:sp>
    </p:spTree>
    <p:extLst>
      <p:ext uri="{BB962C8B-B14F-4D97-AF65-F5344CB8AC3E}">
        <p14:creationId xmlns:p14="http://schemas.microsoft.com/office/powerpoint/2010/main" val="34246704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768945" y="1012980"/>
            <a:ext cx="5426516" cy="3313867"/>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endParaRPr lang="en-US" altLang="ja-JP" dirty="0" smtClean="0"/>
          </a:p>
          <a:p>
            <a:pPr lvl="1"/>
            <a:r>
              <a:rPr lang="ja-JP" altLang="en-US" dirty="0"/>
              <a:t>タブを切り替えて</a:t>
            </a:r>
            <a:r>
              <a:rPr lang="en-US" altLang="ja-JP" dirty="0" err="1"/>
              <a:t>api-app.yaml</a:t>
            </a:r>
            <a:r>
              <a:rPr lang="ja-JP" altLang="en-US" dirty="0" err="1"/>
              <a:t>にも</a:t>
            </a:r>
            <a:r>
              <a:rPr lang="ja-JP" altLang="en-US" dirty="0"/>
              <a:t>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(12/25)</a:t>
            </a:r>
            <a:endParaRPr kumimoji="1" lang="ja-JP" altLang="en-US" dirty="0"/>
          </a:p>
        </p:txBody>
      </p:sp>
      <p:graphicFrame>
        <p:nvGraphicFramePr>
          <p:cNvPr id="18" name="表 17"/>
          <p:cNvGraphicFramePr>
            <a:graphicFrameLocks noGrp="1"/>
          </p:cNvGraphicFramePr>
          <p:nvPr>
            <p:extLst>
              <p:ext uri="{D42A27DB-BD31-4B8C-83A1-F6EECF244321}">
                <p14:modId xmlns:p14="http://schemas.microsoft.com/office/powerpoint/2010/main" val="367915121"/>
              </p:ext>
            </p:extLst>
          </p:nvPr>
        </p:nvGraphicFramePr>
        <p:xfrm>
          <a:off x="551384" y="4495540"/>
          <a:ext cx="11305257" cy="1977671"/>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param01</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1</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mn-ea"/>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api</a:t>
                      </a:r>
                      <a:endParaRPr kumimoji="1" lang="en-US" altLang="ja-JP" sz="100" b="0" i="0" u="none" strike="noStrike" kern="1200" cap="none" spc="0" normalizeH="0" baseline="0" noProof="0" dirty="0" smtClean="0">
                        <a:ln>
                          <a:noFill/>
                        </a:ln>
                        <a:solidFill>
                          <a:srgbClr val="000000"/>
                        </a:solidFill>
                        <a:effectLst/>
                        <a:uLnTx/>
                        <a:uFillTx/>
                        <a:latin typeface="+mn-lt"/>
                        <a:ea typeface="+mn-ea"/>
                        <a:cs typeface="+mn-cs"/>
                      </a:endParaRPr>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api</a:t>
                      </a:r>
                      <a:endParaRPr kumimoji="1" lang="en-US" altLang="ja-JP" sz="100" b="0" i="0" u="none" strike="noStrike" kern="1200" cap="none" spc="0" normalizeH="0" baseline="0" noProof="0" dirty="0">
                        <a:ln>
                          <a:noFill/>
                        </a:ln>
                        <a:solidFill>
                          <a:srgbClr val="000000"/>
                        </a:solidFill>
                        <a:effectLst/>
                        <a:uLnTx/>
                        <a:uFillTx/>
                        <a:latin typeface="+mn-lt"/>
                        <a:ea typeface="メイリオ"/>
                        <a:cs typeface="+mn-cs"/>
                      </a:endParaRPr>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param02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31004</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param03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32004</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4" y="4190461"/>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api-app.yaml</a:t>
            </a:r>
            <a:endParaRPr lang="en-US" altLang="ja-JP" sz="1400" b="1" dirty="0">
              <a:solidFill>
                <a:srgbClr val="FF0000"/>
              </a:solidFill>
              <a:latin typeface="+mn-ea"/>
            </a:endParaRPr>
          </a:p>
        </p:txBody>
      </p:sp>
      <p:sp>
        <p:nvSpPr>
          <p:cNvPr id="26" name="角丸四角形 25"/>
          <p:cNvSpPr/>
          <p:nvPr/>
        </p:nvSpPr>
        <p:spPr bwMode="auto">
          <a:xfrm>
            <a:off x="8472264" y="1342231"/>
            <a:ext cx="2592288" cy="2145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吹き出し 16"/>
          <p:cNvSpPr/>
          <p:nvPr/>
        </p:nvSpPr>
        <p:spPr bwMode="auto">
          <a:xfrm>
            <a:off x="5879976" y="787455"/>
            <a:ext cx="2088232" cy="508345"/>
          </a:xfrm>
          <a:prstGeom prst="wedgeRoundRectCallout">
            <a:avLst>
              <a:gd name="adj1" fmla="val 71629"/>
              <a:gd name="adj2" fmla="val 6926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t>api-app.yaml</a:t>
            </a:r>
            <a:r>
              <a:rPr lang="ja-JP" altLang="en-US" sz="1100" b="1" dirty="0" smtClean="0"/>
              <a:t>を選択して、入力内容を入力します</a:t>
            </a:r>
            <a:endParaRPr lang="ja-JP" altLang="en-US" sz="1100" b="1" dirty="0">
              <a:latin typeface="+mn-ea"/>
            </a:endParaRPr>
          </a:p>
        </p:txBody>
      </p:sp>
      <p:sp>
        <p:nvSpPr>
          <p:cNvPr id="9" name="角丸四角形 8"/>
          <p:cNvSpPr/>
          <p:nvPr/>
        </p:nvSpPr>
        <p:spPr bwMode="auto">
          <a:xfrm>
            <a:off x="5845159" y="4144087"/>
            <a:ext cx="440674" cy="16525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吹き出し 10"/>
          <p:cNvSpPr/>
          <p:nvPr/>
        </p:nvSpPr>
        <p:spPr bwMode="auto">
          <a:xfrm>
            <a:off x="6744072" y="4074454"/>
            <a:ext cx="2125262" cy="271157"/>
          </a:xfrm>
          <a:prstGeom prst="wedgeRoundRectCallout">
            <a:avLst>
              <a:gd name="adj1" fmla="val -70619"/>
              <a:gd name="adj2" fmla="val 2540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入力完了後、決定を押下します</a:t>
            </a:r>
            <a:endParaRPr kumimoji="1" lang="ja-JP" altLang="en-US" sz="1100" b="1" dirty="0" smtClean="0">
              <a:latin typeface="+mn-ea"/>
            </a:endParaRPr>
          </a:p>
        </p:txBody>
      </p:sp>
    </p:spTree>
    <p:extLst>
      <p:ext uri="{BB962C8B-B14F-4D97-AF65-F5344CB8AC3E}">
        <p14:creationId xmlns:p14="http://schemas.microsoft.com/office/powerpoint/2010/main" val="38921369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Deploy</a:t>
            </a:r>
            <a:r>
              <a:rPr lang="ja-JP" altLang="en-US" dirty="0" smtClean="0"/>
              <a:t>実行</a:t>
            </a:r>
            <a:endParaRPr lang="en-US" altLang="ja-JP" dirty="0" smtClean="0"/>
          </a:p>
          <a:p>
            <a:pPr lvl="1"/>
            <a:r>
              <a:rPr lang="en-US" altLang="ja-JP" dirty="0" smtClean="0"/>
              <a:t>CD</a:t>
            </a:r>
            <a:r>
              <a:rPr lang="ja-JP" altLang="en-US" dirty="0"/>
              <a:t>実行</a:t>
            </a:r>
            <a:r>
              <a:rPr lang="ja-JP" altLang="en-US" dirty="0" smtClean="0"/>
              <a:t>で、</a:t>
            </a:r>
            <a:r>
              <a:rPr lang="en-US" altLang="ja-JP" dirty="0" smtClean="0"/>
              <a:t>Staging</a:t>
            </a:r>
            <a:r>
              <a:rPr lang="ja-JP" altLang="en-US" dirty="0" smtClean="0"/>
              <a:t>環境へ</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(13/25)</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75520" y="4653136"/>
            <a:ext cx="2880320" cy="653534"/>
          </a:xfrm>
          <a:prstGeom prst="wedgeRoundRectCallout">
            <a:avLst>
              <a:gd name="adj1" fmla="val -35054"/>
              <a:gd name="adj2" fmla="val 1123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1290928"/>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0454469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実行</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(14/25)</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644433"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00239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335220" y="836712"/>
            <a:ext cx="11306339" cy="5148545"/>
          </a:xfrm>
        </p:spPr>
        <p:txBody>
          <a:bodyPr>
            <a:normAutofit/>
          </a:bodyPr>
          <a:lstStyle/>
          <a:p>
            <a:pPr marL="0" indent="0">
              <a:buNone/>
            </a:pPr>
            <a:r>
              <a:rPr lang="en-US" altLang="ja-JP" dirty="0" err="1" smtClean="0"/>
              <a:t>QuickStart</a:t>
            </a:r>
            <a:r>
              <a:rPr lang="ja-JP" altLang="en-US" dirty="0" smtClean="0"/>
              <a:t>の手順を実施するにあたっての</a:t>
            </a:r>
            <a:r>
              <a:rPr lang="en-US" altLang="ja-JP" dirty="0" smtClean="0"/>
              <a:t>PC</a:t>
            </a:r>
            <a:r>
              <a:rPr lang="ja-JP" altLang="en-US" dirty="0" smtClean="0"/>
              <a:t>のソフトウェアは以下の通りです。</a:t>
            </a:r>
            <a:endParaRPr lang="en-US" altLang="ja-JP" dirty="0"/>
          </a:p>
        </p:txBody>
      </p:sp>
      <p:sp>
        <p:nvSpPr>
          <p:cNvPr id="10" name="直方体 9"/>
          <p:cNvSpPr/>
          <p:nvPr/>
        </p:nvSpPr>
        <p:spPr bwMode="auto">
          <a:xfrm>
            <a:off x="5843972" y="2188637"/>
            <a:ext cx="5796644" cy="1262683"/>
          </a:xfrm>
          <a:prstGeom prst="cube">
            <a:avLst>
              <a:gd name="adj" fmla="val 41983"/>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正方形/長方形 8"/>
          <p:cNvSpPr/>
          <p:nvPr/>
        </p:nvSpPr>
        <p:spPr bwMode="auto">
          <a:xfrm>
            <a:off x="6209315" y="3550676"/>
            <a:ext cx="2011144" cy="663526"/>
          </a:xfrm>
          <a:prstGeom prst="rect">
            <a:avLst/>
          </a:prstGeom>
          <a:solidFill>
            <a:schemeClr val="accent6">
              <a:lumMod val="25000"/>
              <a:lumOff val="75000"/>
            </a:schemeClr>
          </a:solidFill>
          <a:ln w="381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err="1" smtClean="0">
                <a:latin typeface="+mn-ea"/>
              </a:rPr>
              <a:t>kubectl</a:t>
            </a:r>
            <a:r>
              <a:rPr lang="ja-JP" altLang="en-US" sz="1200" b="1" dirty="0" smtClean="0">
                <a:latin typeface="+mn-ea"/>
              </a:rPr>
              <a:t>が実行できる環境</a:t>
            </a:r>
            <a:endParaRPr kumimoji="1" lang="ja-JP" altLang="en-US" sz="1200" b="1" dirty="0" smtClean="0">
              <a:latin typeface="+mn-ea"/>
            </a:endParaRPr>
          </a:p>
        </p:txBody>
      </p:sp>
      <p:sp>
        <p:nvSpPr>
          <p:cNvPr id="63" name="角丸四角形 62"/>
          <p:cNvSpPr/>
          <p:nvPr/>
        </p:nvSpPr>
        <p:spPr bwMode="auto">
          <a:xfrm>
            <a:off x="335359" y="1340768"/>
            <a:ext cx="4499417" cy="5081001"/>
          </a:xfrm>
          <a:prstGeom prst="roundRect">
            <a:avLst>
              <a:gd name="adj" fmla="val 6397"/>
            </a:avLst>
          </a:prstGeom>
          <a:solidFill>
            <a:schemeClr val="accent1">
              <a:lumMod val="20000"/>
              <a:lumOff val="80000"/>
              <a:alpha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178" y="2887391"/>
            <a:ext cx="2457516" cy="530777"/>
          </a:xfrm>
          <a:prstGeom prst="rect">
            <a:avLst/>
          </a:prstGeom>
        </p:spPr>
      </p:pic>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1</a:t>
            </a:r>
            <a:r>
              <a:rPr kumimoji="0" lang="en-US" altLang="ja-JP" b="1" dirty="0" smtClean="0">
                <a:solidFill>
                  <a:prstClr val="white"/>
                </a:solidFill>
                <a:latin typeface="Meiryo UI" panose="020B0604030504040204" pitchFamily="50" charset="-128"/>
                <a:ea typeface="Meiryo UI" panose="020B0604030504040204" pitchFamily="50" charset="-128"/>
              </a:rPr>
              <a:t>.2</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を実施する</a:t>
            </a:r>
            <a:r>
              <a:rPr kumimoji="0" lang="en-US" altLang="ja-JP" b="1" dirty="0" smtClean="0">
                <a:solidFill>
                  <a:prstClr val="white"/>
                </a:solidFill>
                <a:latin typeface="Meiryo UI" panose="020B0604030504040204" pitchFamily="50" charset="-128"/>
                <a:ea typeface="Meiryo UI" panose="020B0604030504040204" pitchFamily="50" charset="-128"/>
              </a:rPr>
              <a:t>PC</a:t>
            </a:r>
            <a:r>
              <a:rPr kumimoji="0" lang="ja-JP" altLang="en-US" b="1" dirty="0" smtClean="0">
                <a:solidFill>
                  <a:prstClr val="white"/>
                </a:solidFill>
                <a:latin typeface="Meiryo UI" panose="020B0604030504040204" pitchFamily="50" charset="-128"/>
                <a:ea typeface="Meiryo UI" panose="020B0604030504040204" pitchFamily="50" charset="-128"/>
              </a:rPr>
              <a:t>環境ついて</a:t>
            </a:r>
            <a:endParaRPr kumimoji="1" lang="ja-JP" altLang="en-US" dirty="0"/>
          </a:p>
        </p:txBody>
      </p:sp>
      <p:sp>
        <p:nvSpPr>
          <p:cNvPr id="5" name="角丸四角形 4"/>
          <p:cNvSpPr/>
          <p:nvPr/>
        </p:nvSpPr>
        <p:spPr bwMode="auto">
          <a:xfrm>
            <a:off x="2464167" y="3593276"/>
            <a:ext cx="1058565" cy="653242"/>
          </a:xfrm>
          <a:prstGeom prst="roundRect">
            <a:avLst/>
          </a:prstGeom>
          <a:solidFill>
            <a:schemeClr val="tx1">
              <a:lumMod val="75000"/>
              <a:lumOff val="25000"/>
            </a:schemeClr>
          </a:solidFill>
          <a:ln w="508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b="1" dirty="0" smtClean="0">
                <a:solidFill>
                  <a:schemeClr val="bg1"/>
                </a:solidFill>
                <a:latin typeface="+mn-ea"/>
              </a:rPr>
              <a:t>&gt; _</a:t>
            </a:r>
            <a:endParaRPr kumimoji="1" lang="ja-JP" altLang="en-US" b="1" dirty="0" smtClean="0">
              <a:solidFill>
                <a:schemeClr val="bg1"/>
              </a:solidFill>
              <a:latin typeface="+mn-ea"/>
            </a:endParaRPr>
          </a:p>
        </p:txBody>
      </p:sp>
      <p:sp>
        <p:nvSpPr>
          <p:cNvPr id="23" name="テキスト ボックス 22"/>
          <p:cNvSpPr txBox="1"/>
          <p:nvPr/>
        </p:nvSpPr>
        <p:spPr>
          <a:xfrm>
            <a:off x="2240319" y="3115157"/>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ターミナル</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TeraTerm</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42" name="直方体 41"/>
          <p:cNvSpPr/>
          <p:nvPr/>
        </p:nvSpPr>
        <p:spPr bwMode="auto">
          <a:xfrm>
            <a:off x="6538776" y="1444495"/>
            <a:ext cx="1655242" cy="1192417"/>
          </a:xfrm>
          <a:prstGeom prst="cube">
            <a:avLst>
              <a:gd name="adj" fmla="val 17042"/>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43" name="直方体 42"/>
          <p:cNvSpPr/>
          <p:nvPr/>
        </p:nvSpPr>
        <p:spPr bwMode="auto">
          <a:xfrm>
            <a:off x="8271246" y="1444495"/>
            <a:ext cx="2577282" cy="1193515"/>
          </a:xfrm>
          <a:prstGeom prst="cube">
            <a:avLst>
              <a:gd name="adj" fmla="val 17071"/>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サンプル</a:t>
            </a:r>
            <a:endParaRPr lang="en-US" altLang="ja-JP"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アプリケーション</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p:txBody>
      </p:sp>
      <p:pic>
        <p:nvPicPr>
          <p:cNvPr id="47" name="図 46" descr="ファイル:Google Chrome icon (September 2014).svg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065" y="1934723"/>
            <a:ext cx="666586" cy="666586"/>
          </a:xfrm>
          <a:prstGeom prst="rect">
            <a:avLst/>
          </a:prstGeom>
        </p:spPr>
      </p:pic>
      <p:sp>
        <p:nvSpPr>
          <p:cNvPr id="55" name="右矢印 54"/>
          <p:cNvSpPr/>
          <p:nvPr/>
        </p:nvSpPr>
        <p:spPr bwMode="auto">
          <a:xfrm>
            <a:off x="3900465" y="2208567"/>
            <a:ext cx="4289902"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6" name="右矢印 55"/>
          <p:cNvSpPr/>
          <p:nvPr/>
        </p:nvSpPr>
        <p:spPr bwMode="auto">
          <a:xfrm>
            <a:off x="3900465" y="1925520"/>
            <a:ext cx="2567217"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7" name="右矢印 56"/>
          <p:cNvSpPr/>
          <p:nvPr/>
        </p:nvSpPr>
        <p:spPr bwMode="auto">
          <a:xfrm>
            <a:off x="3894935" y="3681057"/>
            <a:ext cx="2235571"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1" name="テキスト ボックス 50"/>
          <p:cNvSpPr txBox="1"/>
          <p:nvPr/>
        </p:nvSpPr>
        <p:spPr>
          <a:xfrm>
            <a:off x="2212492" y="4293000"/>
            <a:ext cx="2989268" cy="276999"/>
          </a:xfrm>
          <a:prstGeom prst="rect">
            <a:avLst/>
          </a:prstGeom>
          <a:noFill/>
        </p:spPr>
        <p:txBody>
          <a:bodyPr wrap="square" rtlCol="0">
            <a:spAutoFit/>
          </a:bodyPr>
          <a:lstStyle/>
          <a:p>
            <a:r>
              <a:rPr lang="en-US" altLang="ja-JP" sz="1200" b="1" dirty="0">
                <a:solidFill>
                  <a:schemeClr val="accent3"/>
                </a:solidFill>
                <a:effectLst>
                  <a:glow rad="127000">
                    <a:schemeClr val="bg1"/>
                  </a:glow>
                </a:effectLst>
              </a:rPr>
              <a:t>EPOCH</a:t>
            </a:r>
            <a:r>
              <a:rPr lang="ja-JP" altLang="en-US" sz="1200" b="1" dirty="0">
                <a:solidFill>
                  <a:schemeClr val="accent3"/>
                </a:solidFill>
                <a:effectLst>
                  <a:glow rad="127000">
                    <a:schemeClr val="bg1"/>
                  </a:glow>
                </a:effectLst>
              </a:rPr>
              <a:t>の</a:t>
            </a:r>
            <a:r>
              <a:rPr lang="ja-JP" altLang="en-US" sz="1200" b="1" dirty="0" smtClean="0">
                <a:solidFill>
                  <a:schemeClr val="accent3"/>
                </a:solidFill>
                <a:effectLst>
                  <a:glow rad="127000">
                    <a:schemeClr val="bg1"/>
                  </a:glow>
                </a:effectLst>
              </a:rPr>
              <a:t>インストールを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sp>
        <p:nvSpPr>
          <p:cNvPr id="61" name="テキスト ボックス 60"/>
          <p:cNvSpPr txBox="1"/>
          <p:nvPr/>
        </p:nvSpPr>
        <p:spPr>
          <a:xfrm>
            <a:off x="7639141" y="1237589"/>
            <a:ext cx="2932308" cy="400110"/>
          </a:xfrm>
          <a:prstGeom prst="rect">
            <a:avLst/>
          </a:prstGeom>
          <a:noFill/>
        </p:spPr>
        <p:txBody>
          <a:bodyPr wrap="square" rtlCol="0">
            <a:spAutoFit/>
          </a:bodyPr>
          <a:lstStyle/>
          <a:p>
            <a:r>
              <a:rPr lang="en-US" altLang="ja-JP" sz="1000" b="1" dirty="0" smtClean="0">
                <a:solidFill>
                  <a:srgbClr val="C00000"/>
                </a:solidFill>
                <a:effectLst>
                  <a:glow rad="127000">
                    <a:schemeClr val="bg1"/>
                  </a:glow>
                </a:effectLst>
              </a:rPr>
              <a:t>※EPOCH</a:t>
            </a:r>
            <a:r>
              <a:rPr lang="ja-JP" altLang="en-US" sz="1000" b="1" dirty="0" smtClean="0">
                <a:solidFill>
                  <a:srgbClr val="C00000"/>
                </a:solidFill>
                <a:effectLst>
                  <a:glow rad="127000">
                    <a:schemeClr val="bg1"/>
                  </a:glow>
                </a:effectLst>
              </a:rPr>
              <a:t>およびサンプルアプリケーションは、</a:t>
            </a:r>
            <a:r>
              <a:rPr lang="en-US" altLang="ja-JP" sz="1000" b="1" dirty="0" err="1" smtClean="0">
                <a:solidFill>
                  <a:srgbClr val="C00000"/>
                </a:solidFill>
                <a:effectLst>
                  <a:glow rad="127000">
                    <a:schemeClr val="bg1"/>
                  </a:glow>
                </a:effectLst>
              </a:rPr>
              <a:t>QuickStart</a:t>
            </a:r>
            <a:r>
              <a:rPr kumimoji="1" lang="ja-JP" altLang="en-US" sz="1000" b="1" dirty="0" smtClean="0">
                <a:solidFill>
                  <a:srgbClr val="C00000"/>
                </a:solidFill>
                <a:effectLst>
                  <a:glow rad="127000">
                    <a:schemeClr val="bg1"/>
                  </a:glow>
                </a:effectLst>
              </a:rPr>
              <a:t>を実施することで構築されます</a:t>
            </a:r>
            <a:endParaRPr kumimoji="1" lang="en-US" altLang="ja-JP" sz="1000" b="1" dirty="0" smtClean="0">
              <a:solidFill>
                <a:srgbClr val="C00000"/>
              </a:solidFill>
              <a:effectLst>
                <a:glow rad="127000">
                  <a:schemeClr val="bg1"/>
                </a:glow>
              </a:effectLst>
            </a:endParaRPr>
          </a:p>
        </p:txBody>
      </p:sp>
      <p:sp>
        <p:nvSpPr>
          <p:cNvPr id="64" name="テキスト ボックス 63"/>
          <p:cNvSpPr txBox="1"/>
          <p:nvPr/>
        </p:nvSpPr>
        <p:spPr>
          <a:xfrm>
            <a:off x="410398" y="1394748"/>
            <a:ext cx="1227735" cy="400110"/>
          </a:xfrm>
          <a:prstGeom prst="rect">
            <a:avLst/>
          </a:prstGeom>
          <a:noFill/>
        </p:spPr>
        <p:txBody>
          <a:bodyPr wrap="square" rtlCol="0">
            <a:spAutoFit/>
          </a:bodyPr>
          <a:lstStyle/>
          <a:p>
            <a:r>
              <a:rPr lang="en-US" altLang="ja-JP" sz="2000" b="1" dirty="0" smtClean="0">
                <a:solidFill>
                  <a:schemeClr val="accent1">
                    <a:lumMod val="75000"/>
                  </a:schemeClr>
                </a:solidFill>
                <a:effectLst>
                  <a:glow rad="127000">
                    <a:schemeClr val="bg1"/>
                  </a:glow>
                </a:effectLst>
              </a:rPr>
              <a:t>PC</a:t>
            </a:r>
            <a:r>
              <a:rPr lang="ja-JP" altLang="en-US" sz="2000" b="1" dirty="0" smtClean="0">
                <a:solidFill>
                  <a:schemeClr val="accent1">
                    <a:lumMod val="75000"/>
                  </a:schemeClr>
                </a:solidFill>
                <a:effectLst>
                  <a:glow rad="127000">
                    <a:schemeClr val="bg1"/>
                  </a:glow>
                </a:effectLst>
              </a:rPr>
              <a:t>環境</a:t>
            </a:r>
            <a:endParaRPr kumimoji="1" lang="en-US" altLang="ja-JP" sz="2000" b="1" dirty="0" smtClean="0">
              <a:solidFill>
                <a:schemeClr val="accent1">
                  <a:lumMod val="75000"/>
                </a:schemeClr>
              </a:solidFill>
              <a:effectLst>
                <a:glow rad="127000">
                  <a:schemeClr val="bg1"/>
                </a:glow>
              </a:effectLst>
            </a:endParaRPr>
          </a:p>
        </p:txBody>
      </p:sp>
      <p:sp>
        <p:nvSpPr>
          <p:cNvPr id="48" name="テキスト ボックス 47"/>
          <p:cNvSpPr txBox="1"/>
          <p:nvPr/>
        </p:nvSpPr>
        <p:spPr>
          <a:xfrm>
            <a:off x="2240319" y="1494360"/>
            <a:ext cx="1391340"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ブラウザ</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(Chrome</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26" name="フリーフォーム 25"/>
          <p:cNvSpPr>
            <a:spLocks noChangeAspect="1"/>
          </p:cNvSpPr>
          <p:nvPr/>
        </p:nvSpPr>
        <p:spPr bwMode="auto">
          <a:xfrm>
            <a:off x="708468" y="3279054"/>
            <a:ext cx="873697" cy="900805"/>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50" name="右矢印 49"/>
          <p:cNvSpPr/>
          <p:nvPr/>
        </p:nvSpPr>
        <p:spPr bwMode="auto">
          <a:xfrm>
            <a:off x="1649701" y="3713750"/>
            <a:ext cx="639213" cy="403754"/>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右矢印 48"/>
          <p:cNvSpPr/>
          <p:nvPr/>
        </p:nvSpPr>
        <p:spPr bwMode="auto">
          <a:xfrm rot="18900000">
            <a:off x="1383730" y="2499844"/>
            <a:ext cx="1143817" cy="383422"/>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2212492" y="2591937"/>
            <a:ext cx="2496606" cy="461665"/>
          </a:xfrm>
          <a:prstGeom prst="rect">
            <a:avLst/>
          </a:prstGeom>
          <a:noFill/>
        </p:spPr>
        <p:txBody>
          <a:bodyPr wrap="square" rtlCol="0">
            <a:spAutoFit/>
          </a:bodyPr>
          <a:lstStyle/>
          <a:p>
            <a:r>
              <a:rPr kumimoji="1" lang="en-US" altLang="ja-JP" sz="1200" b="1" dirty="0" smtClean="0">
                <a:solidFill>
                  <a:schemeClr val="accent3"/>
                </a:solidFill>
                <a:effectLst>
                  <a:glow rad="127000">
                    <a:schemeClr val="bg1"/>
                  </a:glow>
                </a:effectLst>
              </a:rPr>
              <a:t>EPOCH</a:t>
            </a:r>
            <a:r>
              <a:rPr kumimoji="1" lang="ja-JP" altLang="en-US" sz="1200" b="1" dirty="0" smtClean="0">
                <a:solidFill>
                  <a:schemeClr val="accent3"/>
                </a:solidFill>
                <a:effectLst>
                  <a:glow rad="127000">
                    <a:schemeClr val="bg1"/>
                  </a:glow>
                </a:effectLst>
              </a:rPr>
              <a:t>の操作や</a:t>
            </a:r>
            <a:r>
              <a:rPr lang="ja-JP" altLang="en-US" sz="1200" b="1" dirty="0" smtClean="0">
                <a:solidFill>
                  <a:schemeClr val="accent3"/>
                </a:solidFill>
                <a:effectLst>
                  <a:glow rad="127000">
                    <a:schemeClr val="bg1"/>
                  </a:glow>
                </a:effectLst>
              </a:rPr>
              <a:t>サンプルアプリ</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ケーションの確認を行います</a:t>
            </a:r>
            <a:endParaRPr kumimoji="1" lang="en-US" altLang="ja-JP" sz="1200" b="1" dirty="0" smtClean="0">
              <a:solidFill>
                <a:schemeClr val="accent3"/>
              </a:solidFill>
              <a:effectLst>
                <a:glow rad="127000">
                  <a:schemeClr val="bg1"/>
                </a:glow>
              </a:effectLst>
            </a:endParaRPr>
          </a:p>
        </p:txBody>
      </p:sp>
      <p:sp>
        <p:nvSpPr>
          <p:cNvPr id="28" name="テキスト ボックス 27"/>
          <p:cNvSpPr txBox="1"/>
          <p:nvPr/>
        </p:nvSpPr>
        <p:spPr>
          <a:xfrm>
            <a:off x="2240319" y="4714128"/>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コードエディタ</a:t>
            </a:r>
            <a:endParaRPr lang="en-US" altLang="ja-JP" sz="1400" b="1" dirty="0" smtClean="0">
              <a:solidFill>
                <a:srgbClr val="C00000"/>
              </a:solidFill>
              <a:effectLst>
                <a:glow rad="127000">
                  <a:schemeClr val="bg1"/>
                </a:glow>
              </a:effectLst>
            </a:endParaRPr>
          </a:p>
          <a:p>
            <a:r>
              <a:rPr kumimoji="1" lang="ja-JP" altLang="en-US"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VScode</a:t>
            </a:r>
            <a:r>
              <a:rPr kumimoji="1" lang="ja-JP" altLang="en-US" sz="1400" b="1" dirty="0" smtClean="0">
                <a:solidFill>
                  <a:srgbClr val="C00000"/>
                </a:solidFill>
                <a:effectLst>
                  <a:glow rad="127000">
                    <a:schemeClr val="bg1"/>
                  </a:glow>
                </a:effectLst>
              </a:rPr>
              <a:t>等）</a:t>
            </a:r>
            <a:endParaRPr kumimoji="1" lang="en-US" altLang="ja-JP" sz="1400" b="1" dirty="0" smtClean="0">
              <a:solidFill>
                <a:srgbClr val="C00000"/>
              </a:solidFill>
              <a:effectLst>
                <a:glow rad="127000">
                  <a:schemeClr val="bg1"/>
                </a:glow>
              </a:effectLst>
            </a:endParaRPr>
          </a:p>
        </p:txBody>
      </p:sp>
      <p:sp>
        <p:nvSpPr>
          <p:cNvPr id="29" name="右矢印 28"/>
          <p:cNvSpPr/>
          <p:nvPr/>
        </p:nvSpPr>
        <p:spPr bwMode="auto">
          <a:xfrm rot="3202431">
            <a:off x="1198026" y="4864746"/>
            <a:ext cx="1329361" cy="416723"/>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テキスト ボックス 29"/>
          <p:cNvSpPr txBox="1"/>
          <p:nvPr/>
        </p:nvSpPr>
        <p:spPr>
          <a:xfrm>
            <a:off x="2212492" y="5856475"/>
            <a:ext cx="2700678" cy="461665"/>
          </a:xfrm>
          <a:prstGeom prst="rect">
            <a:avLst/>
          </a:prstGeom>
          <a:noFill/>
        </p:spPr>
        <p:txBody>
          <a:bodyPr wrap="square" rtlCol="0">
            <a:spAutoFit/>
          </a:bodyPr>
          <a:lstStyle/>
          <a:p>
            <a:r>
              <a:rPr lang="ja-JP" altLang="en-US" sz="1200" b="1" dirty="0" smtClean="0">
                <a:solidFill>
                  <a:schemeClr val="accent3"/>
                </a:solidFill>
                <a:effectLst>
                  <a:glow rad="127000">
                    <a:schemeClr val="bg1"/>
                  </a:glow>
                </a:effectLst>
              </a:rPr>
              <a:t>サンプルアプリケーションコードの</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修正を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pic>
        <p:nvPicPr>
          <p:cNvPr id="31"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2990" y="5058582"/>
            <a:ext cx="862669" cy="293425"/>
          </a:xfrm>
          <a:prstGeom prst="rect">
            <a:avLst/>
          </a:prstGeom>
          <a:noFill/>
          <a:extLst>
            <a:ext uri="{909E8E84-426E-40DD-AFC4-6F175D3DCCD1}">
              <a14:hiddenFill xmlns:a14="http://schemas.microsoft.com/office/drawing/2010/main">
                <a:solidFill>
                  <a:srgbClr val="FFFFFF"/>
                </a:solidFill>
              </a14:hiddenFill>
            </a:ext>
          </a:extLst>
        </p:spPr>
      </p:pic>
      <p:sp>
        <p:nvSpPr>
          <p:cNvPr id="32" name="右矢印 31"/>
          <p:cNvSpPr/>
          <p:nvPr/>
        </p:nvSpPr>
        <p:spPr bwMode="auto">
          <a:xfrm>
            <a:off x="3902641" y="5270781"/>
            <a:ext cx="2598237"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33" name="図 32"/>
          <p:cNvPicPr>
            <a:picLocks noChangeAspect="1"/>
          </p:cNvPicPr>
          <p:nvPr/>
        </p:nvPicPr>
        <p:blipFill>
          <a:blip r:embed="rId6"/>
          <a:stretch>
            <a:fillRect/>
          </a:stretch>
        </p:blipFill>
        <p:spPr>
          <a:xfrm>
            <a:off x="6564800" y="5686237"/>
            <a:ext cx="1944620" cy="735532"/>
          </a:xfrm>
          <a:prstGeom prst="rect">
            <a:avLst/>
          </a:prstGeom>
        </p:spPr>
      </p:pic>
      <p:sp>
        <p:nvSpPr>
          <p:cNvPr id="2" name="曲折矢印 1"/>
          <p:cNvSpPr/>
          <p:nvPr/>
        </p:nvSpPr>
        <p:spPr bwMode="auto">
          <a:xfrm rot="16200000" flipV="1">
            <a:off x="7912058" y="3162448"/>
            <a:ext cx="3030642" cy="1822942"/>
          </a:xfrm>
          <a:prstGeom prst="bentArrow">
            <a:avLst>
              <a:gd name="adj1" fmla="val 11412"/>
              <a:gd name="adj2" fmla="val 10728"/>
              <a:gd name="adj3" fmla="val 16262"/>
              <a:gd name="adj4" fmla="val 43750"/>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9899" y="5058582"/>
            <a:ext cx="834903" cy="834903"/>
          </a:xfrm>
          <a:prstGeom prst="rect">
            <a:avLst/>
          </a:prstGeom>
        </p:spPr>
      </p:pic>
      <p:sp>
        <p:nvSpPr>
          <p:cNvPr id="12" name="テキスト ボックス 11"/>
          <p:cNvSpPr txBox="1"/>
          <p:nvPr/>
        </p:nvSpPr>
        <p:spPr>
          <a:xfrm>
            <a:off x="3914776" y="3407552"/>
            <a:ext cx="600009" cy="369332"/>
          </a:xfrm>
          <a:prstGeom prst="rect">
            <a:avLst/>
          </a:prstGeom>
          <a:noFill/>
        </p:spPr>
        <p:txBody>
          <a:bodyPr wrap="square" rtlCol="0">
            <a:spAutoFit/>
          </a:bodyPr>
          <a:lstStyle/>
          <a:p>
            <a:r>
              <a:rPr kumimoji="1" lang="en-US" altLang="ja-JP" b="1" dirty="0" err="1" smtClean="0">
                <a:latin typeface="Consolas" panose="020B0609020204030204" pitchFamily="49" charset="0"/>
              </a:rPr>
              <a:t>ssh</a:t>
            </a:r>
            <a:endParaRPr kumimoji="1" lang="ja-JP" altLang="en-US" b="1" dirty="0">
              <a:latin typeface="Consolas" panose="020B0609020204030204" pitchFamily="49" charset="0"/>
            </a:endParaRPr>
          </a:p>
        </p:txBody>
      </p:sp>
      <p:sp>
        <p:nvSpPr>
          <p:cNvPr id="38" name="テキスト ボックス 37"/>
          <p:cNvSpPr txBox="1"/>
          <p:nvPr/>
        </p:nvSpPr>
        <p:spPr>
          <a:xfrm>
            <a:off x="3991869" y="1648248"/>
            <a:ext cx="756095" cy="369332"/>
          </a:xfrm>
          <a:prstGeom prst="rect">
            <a:avLst/>
          </a:prstGeom>
          <a:noFill/>
        </p:spPr>
        <p:txBody>
          <a:bodyPr wrap="square" rtlCol="0">
            <a:spAutoFit/>
          </a:bodyPr>
          <a:lstStyle/>
          <a:p>
            <a:r>
              <a:rPr kumimoji="1" lang="en-US" altLang="ja-JP" b="1" dirty="0" smtClean="0">
                <a:latin typeface="Consolas" panose="020B0609020204030204" pitchFamily="49" charset="0"/>
              </a:rPr>
              <a:t>http</a:t>
            </a:r>
            <a:endParaRPr kumimoji="1" lang="ja-JP" altLang="en-US" b="1" dirty="0">
              <a:latin typeface="Consolas" panose="020B0609020204030204" pitchFamily="49" charset="0"/>
            </a:endParaRPr>
          </a:p>
        </p:txBody>
      </p:sp>
      <p:sp>
        <p:nvSpPr>
          <p:cNvPr id="36" name="テキスト ボックス 35"/>
          <p:cNvSpPr txBox="1"/>
          <p:nvPr/>
        </p:nvSpPr>
        <p:spPr>
          <a:xfrm>
            <a:off x="6130506" y="4241361"/>
            <a:ext cx="3036409" cy="400110"/>
          </a:xfrm>
          <a:prstGeom prst="rect">
            <a:avLst/>
          </a:prstGeom>
          <a:noFill/>
        </p:spPr>
        <p:txBody>
          <a:bodyPr wrap="none" rtlCol="0" anchor="ctr">
            <a:spAutoFit/>
          </a:bodyPr>
          <a:lstStyle/>
          <a:p>
            <a:r>
              <a:rPr kumimoji="1" lang="en-US" altLang="ja-JP" sz="1000" b="1" dirty="0" smtClean="0">
                <a:solidFill>
                  <a:srgbClr val="C00000"/>
                </a:solidFill>
                <a:effectLst>
                  <a:glow rad="127000">
                    <a:schemeClr val="bg1"/>
                  </a:glow>
                </a:effectLst>
              </a:rPr>
              <a:t>※</a:t>
            </a:r>
            <a:r>
              <a:rPr kumimoji="1" lang="ja-JP" altLang="en-US" sz="1000" b="1" dirty="0" smtClean="0">
                <a:solidFill>
                  <a:srgbClr val="C00000"/>
                </a:solidFill>
                <a:effectLst>
                  <a:glow rad="127000">
                    <a:schemeClr val="bg1"/>
                  </a:glow>
                </a:effectLst>
              </a:rPr>
              <a:t>本</a:t>
            </a:r>
            <a:r>
              <a:rPr kumimoji="1" lang="en-US" altLang="ja-JP" sz="1000" b="1" dirty="0" err="1" smtClean="0">
                <a:solidFill>
                  <a:srgbClr val="C00000"/>
                </a:solidFill>
                <a:effectLst>
                  <a:glow rad="127000">
                    <a:schemeClr val="bg1"/>
                  </a:glow>
                </a:effectLst>
              </a:rPr>
              <a:t>QuictStart</a:t>
            </a:r>
            <a:r>
              <a:rPr kumimoji="1" lang="ja-JP" altLang="en-US" sz="1000" b="1" dirty="0" smtClean="0">
                <a:solidFill>
                  <a:srgbClr val="C00000"/>
                </a:solidFill>
                <a:effectLst>
                  <a:glow rad="127000">
                    <a:schemeClr val="bg1"/>
                  </a:glow>
                </a:effectLst>
              </a:rPr>
              <a:t>では、</a:t>
            </a:r>
            <a:r>
              <a:rPr kumimoji="1" lang="en-US" altLang="ja-JP" sz="1000" b="1" dirty="0" err="1" smtClean="0">
                <a:solidFill>
                  <a:srgbClr val="C00000"/>
                </a:solidFill>
                <a:effectLst>
                  <a:glow rad="127000">
                    <a:schemeClr val="bg1"/>
                  </a:glow>
                </a:effectLst>
              </a:rPr>
              <a:t>kubectl</a:t>
            </a:r>
            <a:r>
              <a:rPr kumimoji="1" lang="ja-JP" altLang="en-US" sz="1000" b="1" dirty="0" smtClean="0">
                <a:solidFill>
                  <a:srgbClr val="C00000"/>
                </a:solidFill>
                <a:effectLst>
                  <a:glow rad="127000">
                    <a:schemeClr val="bg1"/>
                  </a:glow>
                </a:effectLst>
              </a:rPr>
              <a:t>を</a:t>
            </a:r>
            <a:r>
              <a:rPr lang="ja-JP" altLang="en-US" sz="1000" b="1" dirty="0" smtClean="0">
                <a:solidFill>
                  <a:srgbClr val="C00000"/>
                </a:solidFill>
                <a:effectLst>
                  <a:glow rad="127000">
                    <a:schemeClr val="bg1"/>
                  </a:glow>
                </a:effectLst>
              </a:rPr>
              <a:t>使用する目的で</a:t>
            </a:r>
            <a:endParaRPr lang="en-US" altLang="ja-JP" sz="1000" b="1" dirty="0" smtClean="0">
              <a:solidFill>
                <a:srgbClr val="C00000"/>
              </a:solidFill>
              <a:effectLst>
                <a:glow rad="127000">
                  <a:schemeClr val="bg1"/>
                </a:glow>
              </a:effectLst>
            </a:endParaRPr>
          </a:p>
          <a:p>
            <a:r>
              <a:rPr lang="ja-JP" altLang="en-US" sz="1000" b="1" dirty="0">
                <a:solidFill>
                  <a:srgbClr val="C00000"/>
                </a:solidFill>
                <a:effectLst>
                  <a:glow rad="127000">
                    <a:schemeClr val="bg1"/>
                  </a:glow>
                </a:effectLst>
              </a:rPr>
              <a:t>　</a:t>
            </a:r>
            <a:r>
              <a:rPr lang="en-US" altLang="ja-JP" sz="1000" b="1" dirty="0" smtClean="0">
                <a:solidFill>
                  <a:srgbClr val="C00000"/>
                </a:solidFill>
                <a:effectLst>
                  <a:glow rad="127000">
                    <a:schemeClr val="bg1"/>
                  </a:glow>
                </a:effectLst>
              </a:rPr>
              <a:t>Master</a:t>
            </a:r>
            <a:r>
              <a:rPr lang="ja-JP" altLang="en-US" sz="1000" b="1" dirty="0" smtClean="0">
                <a:solidFill>
                  <a:srgbClr val="C00000"/>
                </a:solidFill>
                <a:effectLst>
                  <a:glow rad="127000">
                    <a:schemeClr val="bg1"/>
                  </a:glow>
                </a:effectLst>
              </a:rPr>
              <a:t>ノードに接続しております。</a:t>
            </a:r>
            <a:endParaRPr kumimoji="1" lang="en-US" altLang="ja-JP" sz="1000" b="1" dirty="0" smtClean="0">
              <a:solidFill>
                <a:srgbClr val="C00000"/>
              </a:solidFill>
              <a:effectLst>
                <a:glow rad="127000">
                  <a:schemeClr val="bg1"/>
                </a:glow>
              </a:effectLst>
            </a:endParaRPr>
          </a:p>
        </p:txBody>
      </p:sp>
      <p:sp>
        <p:nvSpPr>
          <p:cNvPr id="40" name="円柱 39"/>
          <p:cNvSpPr/>
          <p:nvPr/>
        </p:nvSpPr>
        <p:spPr bwMode="auto">
          <a:xfrm>
            <a:off x="6638950" y="5018989"/>
            <a:ext cx="1689298" cy="789683"/>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endParaRPr lang="ja-JP" altLang="en-US" sz="1600" b="1" dirty="0">
              <a:solidFill>
                <a:schemeClr val="accent3"/>
              </a:solidFill>
              <a:effectLst>
                <a:glow rad="127000">
                  <a:schemeClr val="bg1"/>
                </a:glow>
              </a:effectLst>
            </a:endParaRPr>
          </a:p>
        </p:txBody>
      </p:sp>
      <p:sp>
        <p:nvSpPr>
          <p:cNvPr id="54" name="曲折矢印 53"/>
          <p:cNvSpPr/>
          <p:nvPr/>
        </p:nvSpPr>
        <p:spPr bwMode="auto">
          <a:xfrm rot="16200000" flipV="1">
            <a:off x="8481114" y="3213471"/>
            <a:ext cx="581874" cy="1001312"/>
          </a:xfrm>
          <a:prstGeom prst="bentArrow">
            <a:avLst>
              <a:gd name="adj1" fmla="val 33012"/>
              <a:gd name="adj2" fmla="val 41877"/>
              <a:gd name="adj3" fmla="val 32341"/>
              <a:gd name="adj4" fmla="val 36339"/>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45" name="テキスト ボックス 44"/>
          <p:cNvSpPr txBox="1"/>
          <p:nvPr/>
        </p:nvSpPr>
        <p:spPr>
          <a:xfrm>
            <a:off x="8971290" y="3869655"/>
            <a:ext cx="978153" cy="338554"/>
          </a:xfrm>
          <a:prstGeom prst="rect">
            <a:avLst/>
          </a:prstGeom>
          <a:noFill/>
        </p:spPr>
        <p:txBody>
          <a:bodyPr wrap="none" rtlCol="0" anchor="ctr">
            <a:spAutoFit/>
          </a:bodyPr>
          <a:lstStyle/>
          <a:p>
            <a:r>
              <a:rPr lang="en-US" altLang="ja-JP" sz="1600" b="1" dirty="0" err="1">
                <a:effectLst>
                  <a:glow rad="127000">
                    <a:schemeClr val="bg1"/>
                  </a:glow>
                </a:effectLst>
              </a:rPr>
              <a:t>k</a:t>
            </a:r>
            <a:r>
              <a:rPr kumimoji="1" lang="en-US" altLang="ja-JP" sz="1600" b="1" dirty="0" err="1" smtClean="0">
                <a:effectLst>
                  <a:glow rad="127000">
                    <a:schemeClr val="bg1"/>
                  </a:glow>
                </a:effectLst>
              </a:rPr>
              <a:t>ubectl</a:t>
            </a:r>
            <a:endParaRPr kumimoji="1" lang="en-US" altLang="ja-JP" sz="1600" b="1" dirty="0" smtClean="0">
              <a:effectLst>
                <a:glow rad="127000">
                  <a:schemeClr val="bg1"/>
                </a:glow>
              </a:effectLst>
            </a:endParaRPr>
          </a:p>
        </p:txBody>
      </p:sp>
    </p:spTree>
    <p:extLst>
      <p:ext uri="{BB962C8B-B14F-4D97-AF65-F5344CB8AC3E}">
        <p14:creationId xmlns:p14="http://schemas.microsoft.com/office/powerpoint/2010/main" val="192126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(15/25)</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33668"/>
            <a:ext cx="864096" cy="245256"/>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0184550" y="1198548"/>
            <a:ext cx="1025193" cy="6480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26001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(16/25)</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7139"/>
              <a:gd name="adj2" fmla="val -19742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 name="図 1"/>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7803493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398550" y="1606065"/>
            <a:ext cx="3175529" cy="1671211"/>
          </a:xfrm>
          <a:prstGeom prst="rect">
            <a:avLst/>
          </a:prstGeom>
          <a:ln>
            <a:solidFill>
              <a:schemeClr val="tx1"/>
            </a:solidFill>
          </a:ln>
        </p:spPr>
      </p:pic>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3"/>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(Staging</a:t>
            </a:r>
            <a:r>
              <a:rPr lang="ja-JP" altLang="en-US" dirty="0" smtClean="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(17/25)</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4"/>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5"/>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1310"/>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6" name="図 25"/>
          <p:cNvPicPr>
            <a:picLocks noChangeAspect="1"/>
          </p:cNvPicPr>
          <p:nvPr/>
        </p:nvPicPr>
        <p:blipFill>
          <a:blip r:embed="rId6"/>
          <a:stretch>
            <a:fillRect/>
          </a:stretch>
        </p:blipFill>
        <p:spPr>
          <a:xfrm>
            <a:off x="8402238" y="1504232"/>
            <a:ext cx="3493311" cy="1518036"/>
          </a:xfrm>
          <a:prstGeom prst="rect">
            <a:avLst/>
          </a:prstGeom>
        </p:spPr>
      </p:pic>
    </p:spTree>
    <p:extLst>
      <p:ext uri="{BB962C8B-B14F-4D97-AF65-F5344CB8AC3E}">
        <p14:creationId xmlns:p14="http://schemas.microsoft.com/office/powerpoint/2010/main" val="1691565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(18/25)</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14" name="角丸四角形 13"/>
          <p:cNvSpPr/>
          <p:nvPr/>
        </p:nvSpPr>
        <p:spPr bwMode="auto">
          <a:xfrm>
            <a:off x="1403478" y="2378720"/>
            <a:ext cx="732081" cy="43969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6390309" y="1988839"/>
            <a:ext cx="5368934" cy="746943"/>
          </a:xfrm>
          <a:prstGeom prst="wedgeRoundRectCallout">
            <a:avLst>
              <a:gd name="adj1" fmla="val -127888"/>
              <a:gd name="adj2" fmla="val 2711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」が表示されていることを確認します。</a:t>
            </a:r>
          </a:p>
          <a:p>
            <a:r>
              <a:rPr lang="ja-JP" altLang="en-US" sz="1100" b="1" dirty="0">
                <a:latin typeface="+mn-ea"/>
              </a:rPr>
              <a:t>確認後、「</a:t>
            </a:r>
            <a:r>
              <a:rPr lang="en-US" altLang="ja-JP" sz="1100" b="1" dirty="0">
                <a:latin typeface="+mn-ea"/>
              </a:rPr>
              <a:t>USD</a:t>
            </a:r>
            <a:r>
              <a:rPr lang="ja-JP" altLang="en-US" sz="1100" b="1" dirty="0">
                <a:latin typeface="+mn-ea"/>
              </a:rPr>
              <a:t>」を選択して、表示が切り替わることを確認</a:t>
            </a:r>
            <a:r>
              <a:rPr lang="ja-JP" altLang="en-US" sz="1100" b="1" dirty="0" smtClean="0">
                <a:latin typeface="+mn-ea"/>
              </a:rPr>
              <a:t>します</a:t>
            </a:r>
            <a:endParaRPr lang="ja-JP" altLang="en-US" sz="1100" b="1" dirty="0">
              <a:latin typeface="+mn-ea"/>
            </a:endParaRPr>
          </a:p>
        </p:txBody>
      </p:sp>
      <p:sp>
        <p:nvSpPr>
          <p:cNvPr id="10" name="テキスト ボックス 9"/>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1" name="二等辺三角形 10"/>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7140293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直方体 46"/>
          <p:cNvSpPr/>
          <p:nvPr/>
        </p:nvSpPr>
        <p:spPr bwMode="auto">
          <a:xfrm>
            <a:off x="9590504" y="49386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10599168" y="4934660"/>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3"/>
          <a:stretch>
            <a:fillRect/>
          </a:stretch>
        </p:blipFill>
        <p:spPr>
          <a:xfrm>
            <a:off x="10035695" y="5126691"/>
            <a:ext cx="464052" cy="491965"/>
          </a:xfrm>
          <a:prstGeom prst="rect">
            <a:avLst/>
          </a:prstGeom>
        </p:spPr>
      </p:pic>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ja-JP" altLang="en-US" dirty="0"/>
              <a:t>以下</a:t>
            </a:r>
            <a:r>
              <a:rPr lang="ja-JP" altLang="en-US" dirty="0" smtClean="0"/>
              <a:t>の</a:t>
            </a:r>
            <a:r>
              <a:rPr lang="ja-JP" altLang="en-US" dirty="0"/>
              <a:t>内容</a:t>
            </a:r>
            <a:r>
              <a:rPr lang="ja-JP" altLang="en-US" dirty="0" smtClean="0"/>
              <a:t>で</a:t>
            </a:r>
            <a:r>
              <a:rPr lang="en-US" altLang="ja-JP" dirty="0" smtClean="0"/>
              <a:t>Production</a:t>
            </a:r>
            <a:r>
              <a:rPr lang="ja-JP" altLang="en-US" dirty="0" smtClean="0"/>
              <a:t>環境へ</a:t>
            </a:r>
            <a:r>
              <a:rPr lang="en-US" altLang="ja-JP" dirty="0" smtClean="0"/>
              <a:t>Deploy</a:t>
            </a:r>
            <a:r>
              <a:rPr lang="ja-JP" altLang="en-US" dirty="0" smtClean="0"/>
              <a:t>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(19/25)</a:t>
            </a:r>
            <a:endParaRPr lang="en-US" altLang="ja-JP" b="1" dirty="0"/>
          </a:p>
        </p:txBody>
      </p:sp>
      <p:pic>
        <p:nvPicPr>
          <p:cNvPr id="51" name="図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5" name="直方体 54"/>
          <p:cNvSpPr/>
          <p:nvPr/>
        </p:nvSpPr>
        <p:spPr bwMode="auto">
          <a:xfrm>
            <a:off x="9605080" y="40128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0" name="図 59"/>
          <p:cNvPicPr>
            <a:picLocks noChangeAspect="1"/>
          </p:cNvPicPr>
          <p:nvPr/>
        </p:nvPicPr>
        <p:blipFill>
          <a:blip r:embed="rId3"/>
          <a:stretch>
            <a:fillRect/>
          </a:stretch>
        </p:blipFill>
        <p:spPr>
          <a:xfrm>
            <a:off x="10050271" y="4200891"/>
            <a:ext cx="464052" cy="491965"/>
          </a:xfrm>
          <a:prstGeom prst="rect">
            <a:avLst/>
          </a:prstGeom>
        </p:spPr>
      </p:pic>
      <p:sp>
        <p:nvSpPr>
          <p:cNvPr id="61" name="直方体 60"/>
          <p:cNvSpPr/>
          <p:nvPr/>
        </p:nvSpPr>
        <p:spPr bwMode="auto">
          <a:xfrm>
            <a:off x="9605080" y="309053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2" name="図 61"/>
          <p:cNvPicPr>
            <a:picLocks noChangeAspect="1"/>
          </p:cNvPicPr>
          <p:nvPr/>
        </p:nvPicPr>
        <p:blipFill>
          <a:blip r:embed="rId3"/>
          <a:stretch>
            <a:fillRect/>
          </a:stretch>
        </p:blipFill>
        <p:spPr>
          <a:xfrm>
            <a:off x="10050271" y="32785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63" name="Picture 2" descr="python, 垂直, ロゴ アイコン"/>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4" name="図 63"/>
          <p:cNvPicPr>
            <a:picLocks noChangeAspect="1"/>
          </p:cNvPicPr>
          <p:nvPr/>
        </p:nvPicPr>
        <p:blipFill>
          <a:blip r:embed="rId3">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17141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a:t>
            </a:r>
            <a:r>
              <a:rPr lang="ja-JP" altLang="en-US" dirty="0"/>
              <a:t>の</a:t>
            </a:r>
            <a:r>
              <a:rPr lang="en-US" altLang="ja-JP" dirty="0" smtClean="0"/>
              <a:t>Deploy</a:t>
            </a:r>
            <a:r>
              <a:rPr lang="ja-JP" altLang="en-US" dirty="0" smtClean="0"/>
              <a:t>実行</a:t>
            </a:r>
            <a:endParaRPr lang="en-US" altLang="ja-JP" dirty="0" smtClean="0"/>
          </a:p>
          <a:p>
            <a:pPr lvl="1"/>
            <a:r>
              <a:rPr lang="en-US" altLang="ja-JP" dirty="0"/>
              <a:t>CD</a:t>
            </a:r>
            <a:r>
              <a:rPr lang="ja-JP" altLang="en-US" dirty="0"/>
              <a:t>実行で</a:t>
            </a:r>
            <a:r>
              <a:rPr lang="ja-JP" altLang="en-US" dirty="0" smtClean="0"/>
              <a:t>、</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(20/25)</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847528" y="4581128"/>
            <a:ext cx="2448272" cy="651058"/>
          </a:xfrm>
          <a:prstGeom prst="wedgeRoundRectCallout">
            <a:avLst>
              <a:gd name="adj1" fmla="val -36838"/>
              <a:gd name="adj2" fmla="val 11824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p>
        </p:txBody>
      </p:sp>
      <p:pic>
        <p:nvPicPr>
          <p:cNvPr id="4" name="図 3"/>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3" name="角丸四角形 12"/>
          <p:cNvSpPr/>
          <p:nvPr/>
        </p:nvSpPr>
        <p:spPr bwMode="auto">
          <a:xfrm>
            <a:off x="9348835" y="1269832"/>
            <a:ext cx="974126" cy="28803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83688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a:t>
            </a:r>
            <a:r>
              <a:rPr lang="ja-JP" altLang="en-US" dirty="0"/>
              <a:t>の</a:t>
            </a:r>
            <a:r>
              <a:rPr lang="en-US" altLang="ja-JP" dirty="0"/>
              <a:t>CD</a:t>
            </a:r>
            <a:r>
              <a:rPr lang="ja-JP" altLang="en-US" dirty="0"/>
              <a:t>実行</a:t>
            </a:r>
            <a:endParaRPr lang="en-US" altLang="ja-JP" dirty="0"/>
          </a:p>
          <a:p>
            <a:pPr lvl="1"/>
            <a:r>
              <a:rPr lang="en-US" altLang="ja-JP" dirty="0"/>
              <a:t>Deploy</a:t>
            </a:r>
            <a:r>
              <a:rPr lang="ja-JP" altLang="en-US" dirty="0"/>
              <a:t>先の環境を選択して実行します。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(21/25)</a:t>
            </a:r>
            <a:endParaRPr kumimoji="1" lang="ja-JP" altLang="en-US" dirty="0"/>
          </a:p>
        </p:txBody>
      </p:sp>
      <p:grpSp>
        <p:nvGrpSpPr>
          <p:cNvPr id="8" name="グループ化 7"/>
          <p:cNvGrpSpPr>
            <a:grpSpLocks noChangeAspect="1"/>
          </p:cNvGrpSpPr>
          <p:nvPr/>
        </p:nvGrpSpPr>
        <p:grpSpPr>
          <a:xfrm>
            <a:off x="576000" y="1548000"/>
            <a:ext cx="5868000" cy="2983728"/>
            <a:chOff x="1047580" y="1576885"/>
            <a:chExt cx="9486866" cy="4823830"/>
          </a:xfrm>
        </p:grpSpPr>
        <p:pic>
          <p:nvPicPr>
            <p:cNvPr id="11" name="図 10"/>
            <p:cNvPicPr>
              <a:picLocks noChangeAspect="1"/>
            </p:cNvPicPr>
            <p:nvPr/>
          </p:nvPicPr>
          <p:blipFill>
            <a:blip r:embed="rId2"/>
            <a:stretch>
              <a:fillRect/>
            </a:stretch>
          </p:blipFill>
          <p:spPr>
            <a:xfrm>
              <a:off x="1047580" y="1576885"/>
              <a:ext cx="9486866" cy="4823830"/>
            </a:xfrm>
            <a:prstGeom prst="rect">
              <a:avLst/>
            </a:prstGeom>
          </p:spPr>
        </p:pic>
        <p:sp>
          <p:nvSpPr>
            <p:cNvPr id="12" name="フリーフォーム 11"/>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4" name="直線矢印コネクタ 13"/>
          <p:cNvCxnSpPr>
            <a:stCxn id="17" idx="3"/>
          </p:cNvCxnSpPr>
          <p:nvPr/>
        </p:nvCxnSpPr>
        <p:spPr bwMode="auto">
          <a:xfrm flipV="1">
            <a:off x="1440000" y="2711170"/>
            <a:ext cx="5808128" cy="158786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1188000" y="4173034"/>
            <a:ext cx="252000" cy="252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図 17"/>
          <p:cNvPicPr>
            <a:picLocks noChangeAspect="1"/>
          </p:cNvPicPr>
          <p:nvPr/>
        </p:nvPicPr>
        <p:blipFill>
          <a:blip r:embed="rId3"/>
          <a:stretch>
            <a:fillRect/>
          </a:stretch>
        </p:blipFill>
        <p:spPr>
          <a:xfrm>
            <a:off x="7248128" y="1574541"/>
            <a:ext cx="4320000" cy="3445200"/>
          </a:xfrm>
          <a:prstGeom prst="rect">
            <a:avLst/>
          </a:prstGeom>
          <a:ln>
            <a:solidFill>
              <a:schemeClr val="tx1"/>
            </a:solidFill>
          </a:ln>
        </p:spPr>
      </p:pic>
      <p:sp>
        <p:nvSpPr>
          <p:cNvPr id="21" name="角丸四角形 20"/>
          <p:cNvSpPr/>
          <p:nvPr/>
        </p:nvSpPr>
        <p:spPr bwMode="auto">
          <a:xfrm>
            <a:off x="8604000" y="2484000"/>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7344000" y="4786006"/>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8684124" y="2891986"/>
            <a:ext cx="1876371" cy="355037"/>
          </a:xfrm>
          <a:prstGeom prst="wedgeRoundRectCallout">
            <a:avLst>
              <a:gd name="adj1" fmla="val -39655"/>
              <a:gd name="adj2" fmla="val -860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a:t>
            </a:r>
            <a:r>
              <a:rPr lang="ja-JP" altLang="en-US" sz="1100" b="1" dirty="0">
                <a:latin typeface="+mn-ea"/>
              </a:rPr>
              <a:t>す</a:t>
            </a:r>
            <a:endParaRPr kumimoji="1" lang="ja-JP" altLang="en-US" sz="1100" b="1" dirty="0" smtClean="0">
              <a:latin typeface="+mn-ea"/>
            </a:endParaRPr>
          </a:p>
        </p:txBody>
      </p:sp>
      <p:sp>
        <p:nvSpPr>
          <p:cNvPr id="24" name="角丸四角形吹き出し 23"/>
          <p:cNvSpPr/>
          <p:nvPr/>
        </p:nvSpPr>
        <p:spPr bwMode="auto">
          <a:xfrm>
            <a:off x="8184232" y="4722072"/>
            <a:ext cx="2610962" cy="355037"/>
          </a:xfrm>
          <a:prstGeom prst="wedgeRoundRectCallout">
            <a:avLst>
              <a:gd name="adj1" fmla="val -60297"/>
              <a:gd name="adj2" fmla="val 72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9" name="二等辺三角形 18"/>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4660916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(22/25)</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6"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31" name="角丸四角形 30"/>
          <p:cNvSpPr/>
          <p:nvPr/>
        </p:nvSpPr>
        <p:spPr bwMode="auto">
          <a:xfrm>
            <a:off x="9412637" y="1566062"/>
            <a:ext cx="814260" cy="23892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1116709" y="515537"/>
            <a:ext cx="971611" cy="1358465"/>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4464499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a:t>(</a:t>
            </a:r>
            <a:r>
              <a:rPr lang="en-US" altLang="ja-JP" dirty="0" smtClean="0"/>
              <a:t>Production</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(23/25)</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6009483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(Production</a:t>
            </a:r>
            <a:r>
              <a:rPr lang="ja-JP" altLang="en-US" dirty="0" smtClean="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(24/25)</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84537"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3404462" y="3442378"/>
            <a:ext cx="1496876" cy="351754"/>
          </a:xfrm>
          <a:prstGeom prst="wedgeRoundRectCallout">
            <a:avLst>
              <a:gd name="adj1" fmla="val -41808"/>
              <a:gd name="adj2" fmla="val 11223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endCxn id="15" idx="1"/>
          </p:cNvCxnSpPr>
          <p:nvPr/>
        </p:nvCxnSpPr>
        <p:spPr bwMode="auto">
          <a:xfrm flipV="1">
            <a:off x="4076279" y="4465849"/>
            <a:ext cx="2840262" cy="115279"/>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40933" y="1583420"/>
            <a:ext cx="3493311" cy="1518036"/>
          </a:xfrm>
          <a:prstGeom prst="rect">
            <a:avLst/>
          </a:prstGeom>
        </p:spPr>
      </p:pic>
    </p:spTree>
    <p:extLst>
      <p:ext uri="{BB962C8B-B14F-4D97-AF65-F5344CB8AC3E}">
        <p14:creationId xmlns:p14="http://schemas.microsoft.com/office/powerpoint/2010/main" val="225191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 </a:t>
            </a:r>
            <a:r>
              <a:rPr lang="ja-JP" altLang="en-US" dirty="0"/>
              <a:t>インストール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EPOCH</a:t>
            </a:r>
            <a:r>
              <a:rPr kumimoji="1" lang="ja-JP" altLang="en-US" dirty="0" smtClean="0"/>
              <a:t>をインストールして、</a:t>
            </a:r>
            <a:r>
              <a:rPr kumimoji="1" lang="en-US" altLang="ja-JP" dirty="0" smtClean="0"/>
              <a:t>CI/CD</a:t>
            </a:r>
            <a:r>
              <a:rPr kumimoji="1" lang="ja-JP" altLang="en-US" dirty="0" smtClean="0"/>
              <a:t>の環境を準備をしましょう。</a:t>
            </a:r>
            <a:endParaRPr kumimoji="1" lang="ja-JP" altLang="en-US" dirty="0"/>
          </a:p>
        </p:txBody>
      </p:sp>
    </p:spTree>
    <p:extLst>
      <p:ext uri="{BB962C8B-B14F-4D97-AF65-F5344CB8AC3E}">
        <p14:creationId xmlns:p14="http://schemas.microsoft.com/office/powerpoint/2010/main" val="3366158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(25/25)</a:t>
            </a:r>
            <a:endParaRPr kumimoji="1" lang="ja-JP" altLang="en-US" dirty="0"/>
          </a:p>
        </p:txBody>
      </p:sp>
      <p:sp>
        <p:nvSpPr>
          <p:cNvPr id="3" name="コンテンツ プレースホルダー 2"/>
          <p:cNvSpPr>
            <a:spLocks noGrp="1"/>
          </p:cNvSpPr>
          <p:nvPr>
            <p:ph sz="quarter" idx="10"/>
          </p:nvPr>
        </p:nvSpPr>
        <p:spPr/>
        <p:txBody>
          <a:bodyPr/>
          <a:lstStyle/>
          <a:p>
            <a:r>
              <a:rPr lang="en-US" altLang="ja-JP" dirty="0" smtClean="0"/>
              <a:t>Production</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sp>
        <p:nvSpPr>
          <p:cNvPr id="8" name="角丸四角形吹き出し 7"/>
          <p:cNvSpPr/>
          <p:nvPr/>
        </p:nvSpPr>
        <p:spPr bwMode="auto">
          <a:xfrm>
            <a:off x="6744072" y="1916832"/>
            <a:ext cx="4176464" cy="746943"/>
          </a:xfrm>
          <a:prstGeom prst="wedgeRoundRectCallout">
            <a:avLst>
              <a:gd name="adj1" fmla="val -58632"/>
              <a:gd name="adj2" fmla="val 3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環境</a:t>
            </a:r>
            <a:r>
              <a:rPr lang="ja-JP" altLang="en-US" sz="1100" b="1" dirty="0">
                <a:latin typeface="+mn-ea"/>
              </a:rPr>
              <a:t>と同様に画面が表示されることを確認します</a:t>
            </a:r>
          </a:p>
        </p:txBody>
      </p:sp>
      <p:sp>
        <p:nvSpPr>
          <p:cNvPr id="9" name="テキスト ボックス 8"/>
          <p:cNvSpPr txBox="1"/>
          <p:nvPr/>
        </p:nvSpPr>
        <p:spPr>
          <a:xfrm>
            <a:off x="2576447" y="4573860"/>
            <a:ext cx="7039106" cy="1569660"/>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ワークフローはここで完了です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続いて実際にアプリケーションコードを修正し</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されるまでの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2</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ワークフロー手順を実行してみましょう！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28994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a:t>2</a:t>
            </a:r>
            <a:r>
              <a:rPr lang="ja-JP" altLang="en-US" b="1" dirty="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1526558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2</a:t>
            </a:r>
            <a:r>
              <a:rPr lang="ja-JP" altLang="en-US" dirty="0" smtClean="0"/>
              <a:t>回目の</a:t>
            </a:r>
            <a:r>
              <a:rPr lang="en-US" altLang="ja-JP" dirty="0" smtClean="0"/>
              <a:t>CI/CD</a:t>
            </a:r>
            <a:r>
              <a:rPr lang="ja-JP" altLang="en-US" dirty="0" smtClean="0"/>
              <a:t>ワークフローとして、アプリケーションコードを修正して</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9914"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9914" y="399829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589914" y="3066611"/>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7738656" y="5113640"/>
            <a:ext cx="464052" cy="491965"/>
          </a:xfrm>
          <a:prstGeom prst="rect">
            <a:avLst/>
          </a:prstGeom>
        </p:spPr>
      </p:pic>
      <p:pic>
        <p:nvPicPr>
          <p:cNvPr id="49"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grayscl/>
          </a:blip>
          <a:stretch>
            <a:fillRect/>
          </a:stretch>
        </p:blipFill>
        <p:spPr>
          <a:xfrm>
            <a:off x="10048222" y="5105902"/>
            <a:ext cx="464052" cy="491965"/>
          </a:xfrm>
          <a:prstGeom prst="rect">
            <a:avLst/>
          </a:prstGeom>
        </p:spPr>
      </p:pic>
      <p:pic>
        <p:nvPicPr>
          <p:cNvPr id="55" name="図 54"/>
          <p:cNvPicPr>
            <a:picLocks noChangeAspect="1"/>
          </p:cNvPicPr>
          <p:nvPr/>
        </p:nvPicPr>
        <p:blipFill>
          <a:blip r:embed="rId5">
            <a:grayscl/>
          </a:blip>
          <a:stretch>
            <a:fillRect/>
          </a:stretch>
        </p:blipFill>
        <p:spPr>
          <a:xfrm>
            <a:off x="10057653" y="4173768"/>
            <a:ext cx="464052" cy="491965"/>
          </a:xfrm>
          <a:prstGeom prst="rect">
            <a:avLst/>
          </a:prstGeom>
        </p:spPr>
      </p:pic>
      <p:pic>
        <p:nvPicPr>
          <p:cNvPr id="60" name="図 59"/>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3731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smtClean="0"/>
              <a:t>アプリケーションコードの修正</a:t>
            </a:r>
            <a:endParaRPr lang="en-US" altLang="ja-JP" dirty="0" smtClean="0"/>
          </a:p>
          <a:p>
            <a:pPr marL="180000" lvl="1" indent="0">
              <a:buNone/>
            </a:pPr>
            <a:r>
              <a:rPr lang="ja-JP" altLang="en-US" dirty="0" smtClean="0"/>
              <a:t>アプリケーションコードを修正して、</a:t>
            </a:r>
            <a:r>
              <a:rPr lang="en-US" altLang="ja-JP" dirty="0" smtClean="0"/>
              <a:t>2</a:t>
            </a:r>
            <a:r>
              <a:rPr lang="ja-JP" altLang="en-US" dirty="0" smtClean="0"/>
              <a:t>回目の</a:t>
            </a:r>
            <a:r>
              <a:rPr lang="en-US" altLang="ja-JP" dirty="0" smtClean="0"/>
              <a:t>CI/CD</a:t>
            </a:r>
            <a:r>
              <a:rPr lang="ja-JP" altLang="en-US" dirty="0" smtClean="0"/>
              <a:t>を実行していきます。</a:t>
            </a:r>
          </a:p>
          <a:p>
            <a:pPr marL="180000" lvl="1" indent="0">
              <a:buNone/>
            </a:pPr>
            <a:r>
              <a:rPr lang="ja-JP" altLang="en-US" dirty="0" smtClean="0"/>
              <a:t>チュートリアルでは、画面に通貨（ユーロ）の表示追加を行います。</a:t>
            </a:r>
            <a:endParaRPr lang="en-US" altLang="ja-JP" dirty="0" smtClean="0"/>
          </a:p>
          <a:p>
            <a:pPr marL="180000" lvl="1" indent="0">
              <a:buNone/>
            </a:pPr>
            <a:endParaRPr lang="en-US" altLang="ja-JP" dirty="0"/>
          </a:p>
          <a:p>
            <a:pPr marL="180000" lvl="1" indent="0">
              <a:buNone/>
            </a:pPr>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したアプリケーションコード用リポジトリの、以下のファイルをコードエディタで修正します。</a:t>
            </a:r>
            <a:endParaRPr lang="en-US" altLang="ja-JP" dirty="0" smtClean="0"/>
          </a:p>
          <a:p>
            <a:pPr lvl="1"/>
            <a:endParaRPr lang="en-US" altLang="ja-JP" dirty="0" smtClean="0"/>
          </a:p>
          <a:p>
            <a:pPr lvl="1"/>
            <a:r>
              <a:rPr lang="ja-JP" altLang="en-US" dirty="0" smtClean="0"/>
              <a:t>修正対象①：</a:t>
            </a:r>
            <a:r>
              <a:rPr lang="en-US" altLang="ja-JP" dirty="0" err="1" smtClean="0"/>
              <a:t>api</a:t>
            </a:r>
            <a:r>
              <a:rPr lang="en-US" altLang="ja-JP" dirty="0" smtClean="0"/>
              <a:t>-app/data/</a:t>
            </a:r>
            <a:r>
              <a:rPr lang="en-US" altLang="ja-JP" dirty="0" err="1" smtClean="0"/>
              <a:t>currency.json</a:t>
            </a:r>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smtClean="0"/>
          </a:p>
          <a:p>
            <a:pPr lvl="1"/>
            <a:r>
              <a:rPr lang="ja-JP" altLang="en-US" dirty="0"/>
              <a:t>修正対象②：</a:t>
            </a:r>
            <a:r>
              <a:rPr lang="en-US" altLang="ja-JP" dirty="0" err="1"/>
              <a:t>api</a:t>
            </a:r>
            <a:r>
              <a:rPr lang="en-US" altLang="ja-JP" dirty="0"/>
              <a:t>-app/data/</a:t>
            </a:r>
            <a:r>
              <a:rPr lang="en-US" altLang="ja-JP" dirty="0" err="1"/>
              <a:t>rate.json</a:t>
            </a:r>
            <a:endParaRPr lang="en-US" altLang="ja-JP" dirty="0"/>
          </a:p>
          <a:p>
            <a:pPr lvl="1"/>
            <a:endParaRPr lang="en-US" altLang="ja-JP" dirty="0" smtClean="0"/>
          </a:p>
          <a:p>
            <a:pPr marL="180000" lvl="1" indent="0">
              <a:buNone/>
            </a:pPr>
            <a:r>
              <a:rPr lang="ja-JP" altLang="en-US" dirty="0"/>
              <a:t>　</a:t>
            </a:r>
            <a:endParaRPr lang="en-US" altLang="ja-JP" dirty="0" smtClean="0"/>
          </a:p>
        </p:txBody>
      </p:sp>
      <p:sp>
        <p:nvSpPr>
          <p:cNvPr id="6" name="タイトル 5"/>
          <p:cNvSpPr>
            <a:spLocks noGrp="1"/>
          </p:cNvSpPr>
          <p:nvPr>
            <p:ph type="title"/>
          </p:nvPr>
        </p:nvSpPr>
        <p:spPr/>
        <p:txBody>
          <a:bodyPr>
            <a:normAutofit/>
          </a:bodyPr>
          <a:lstStyle/>
          <a:p>
            <a:r>
              <a:rPr lang="en-US" altLang="ja-JP" b="1" dirty="0"/>
              <a:t>4.6 2</a:t>
            </a:r>
            <a:r>
              <a:rPr lang="ja-JP" altLang="en-US" b="1" dirty="0"/>
              <a:t>回目の</a:t>
            </a:r>
            <a:r>
              <a:rPr lang="en-US" altLang="ja-JP" b="1" dirty="0"/>
              <a:t>CI/CD</a:t>
            </a:r>
            <a:r>
              <a:rPr lang="ja-JP" altLang="en-US" b="1" dirty="0"/>
              <a:t>ワークフロー手順</a:t>
            </a:r>
            <a:r>
              <a:rPr lang="en-US" altLang="ja-JP" b="1" dirty="0"/>
              <a:t>(2/21)</a:t>
            </a:r>
            <a:endParaRPr kumimoji="1" lang="ja-JP" altLang="en-US" dirty="0"/>
          </a:p>
        </p:txBody>
      </p:sp>
      <p:graphicFrame>
        <p:nvGraphicFramePr>
          <p:cNvPr id="8" name="表 7"/>
          <p:cNvGraphicFramePr>
            <a:graphicFrameLocks noGrp="1"/>
          </p:cNvGraphicFramePr>
          <p:nvPr>
            <p:extLst>
              <p:ext uri="{D42A27DB-BD31-4B8C-83A1-F6EECF244321}">
                <p14:modId xmlns:p14="http://schemas.microsoft.com/office/powerpoint/2010/main" val="185248638"/>
              </p:ext>
            </p:extLst>
          </p:nvPr>
        </p:nvGraphicFramePr>
        <p:xfrm>
          <a:off x="623392" y="3068960"/>
          <a:ext cx="11161240" cy="17373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6</a:t>
                      </a:r>
                    </a:p>
                    <a:p>
                      <a:pPr algn="r"/>
                      <a:r>
                        <a:rPr kumimoji="1" lang="en-US" altLang="ja-JP" sz="1200" dirty="0" smtClean="0">
                          <a:solidFill>
                            <a:schemeClr val="bg1"/>
                          </a:solidFill>
                          <a:latin typeface="Consolas" panose="020B0609020204030204" pitchFamily="49" charset="0"/>
                        </a:rPr>
                        <a:t>7</a:t>
                      </a:r>
                    </a:p>
                    <a:p>
                      <a:pPr algn="r"/>
                      <a:r>
                        <a:rPr kumimoji="1" lang="en-US" altLang="ja-JP" sz="1200" dirty="0" smtClean="0">
                          <a:solidFill>
                            <a:schemeClr val="bg1"/>
                          </a:solidFill>
                          <a:latin typeface="Consolas" panose="020B0609020204030204" pitchFamily="49" charset="0"/>
                        </a:rPr>
                        <a:t>8</a:t>
                      </a:r>
                    </a:p>
                    <a:p>
                      <a:pPr algn="r"/>
                      <a:r>
                        <a:rPr kumimoji="1" lang="en-US" altLang="ja-JP" sz="1200" dirty="0" smtClean="0">
                          <a:solidFill>
                            <a:schemeClr val="bg1"/>
                          </a:solidFill>
                          <a:latin typeface="Consolas" panose="020B0609020204030204" pitchFamily="49" charset="0"/>
                        </a:rPr>
                        <a:t>9</a:t>
                      </a:r>
                    </a:p>
                    <a:p>
                      <a:pPr algn="r"/>
                      <a:r>
                        <a:rPr kumimoji="1" lang="en-US" altLang="ja-JP" sz="1200" dirty="0" smtClean="0">
                          <a:solidFill>
                            <a:schemeClr val="bg1"/>
                          </a:solidFill>
                          <a:latin typeface="Consolas" panose="020B0609020204030204" pitchFamily="49" charset="0"/>
                        </a:rPr>
                        <a:t>10</a:t>
                      </a:r>
                    </a:p>
                    <a:p>
                      <a:pPr algn="r"/>
                      <a:r>
                        <a:rPr kumimoji="1" lang="en-US" altLang="ja-JP" sz="1200" dirty="0" smtClean="0">
                          <a:solidFill>
                            <a:schemeClr val="bg1"/>
                          </a:solidFill>
                          <a:latin typeface="Consolas" panose="020B0609020204030204" pitchFamily="49" charset="0"/>
                        </a:rPr>
                        <a:t>11</a:t>
                      </a:r>
                    </a:p>
                    <a:p>
                      <a:pPr algn="r"/>
                      <a:r>
                        <a:rPr kumimoji="1" lang="en-US" altLang="ja-JP" sz="1200" dirty="0" smtClean="0">
                          <a:solidFill>
                            <a:schemeClr val="bg1"/>
                          </a:solidFill>
                          <a:latin typeface="Consolas" panose="020B0609020204030204" pitchFamily="49" charset="0"/>
                        </a:rPr>
                        <a:t>12</a:t>
                      </a:r>
                    </a:p>
                    <a:p>
                      <a:pPr algn="r"/>
                      <a:r>
                        <a:rPr kumimoji="1" lang="en-US" altLang="ja-JP" sz="1200" dirty="0" smtClean="0">
                          <a:solidFill>
                            <a:schemeClr val="bg1"/>
                          </a:solidFill>
                          <a:latin typeface="Consolas" panose="020B0609020204030204" pitchFamily="49" charset="0"/>
                        </a:rPr>
                        <a:t>13</a:t>
                      </a:r>
                    </a:p>
                    <a:p>
                      <a:pPr algn="r"/>
                      <a:r>
                        <a:rPr kumimoji="1" lang="en-US" altLang="ja-JP" sz="1200" dirty="0" smtClean="0">
                          <a:solidFill>
                            <a:schemeClr val="bg1"/>
                          </a:solidFill>
                          <a:latin typeface="Consolas" panose="020B0609020204030204" pitchFamily="49" charset="0"/>
                        </a:rPr>
                        <a:t>14</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 </a:t>
                      </a:r>
                      <a:r>
                        <a:rPr lang="ja-JP" altLang="en-US" sz="1200" b="0" baseline="0" dirty="0" smtClean="0">
                          <a:solidFill>
                            <a:schemeClr val="bg1"/>
                          </a:solidFill>
                          <a:latin typeface="Consolas" panose="020B0609020204030204" pitchFamily="49" charset="0"/>
                        </a:rPr>
                        <a:t>   </a:t>
                      </a:r>
                      <a:r>
                        <a:rPr lang="pl-PL" altLang="ja-JP" sz="1200" b="0" dirty="0" smtClean="0">
                          <a:solidFill>
                            <a:schemeClr val="bg1"/>
                          </a:solidFill>
                          <a:latin typeface="Consolas" panose="020B0609020204030204" pitchFamily="49" charset="0"/>
                        </a:rPr>
                        <a:t>"USD": {</a:t>
                      </a:r>
                    </a:p>
                    <a:p>
                      <a:pPr algn="l"/>
                      <a:r>
                        <a:rPr lang="pl-PL" altLang="ja-JP" sz="1200" b="0" dirty="0" smtClean="0">
                          <a:solidFill>
                            <a:schemeClr val="bg1"/>
                          </a:solidFill>
                          <a:latin typeface="Consolas" panose="020B0609020204030204" pitchFamily="49" charset="0"/>
                        </a:rPr>
                        <a:t>        "symbol"    :   "$",</a:t>
                      </a:r>
                    </a:p>
                    <a:p>
                      <a:pPr algn="l"/>
                      <a:r>
                        <a:rPr lang="pl-PL" altLang="ja-JP" sz="1200" b="0" dirty="0" smtClean="0">
                          <a:solidFill>
                            <a:schemeClr val="bg1"/>
                          </a:solidFill>
                          <a:latin typeface="Consolas" panose="020B0609020204030204" pitchFamily="49" charset="0"/>
                        </a:rPr>
                        <a:t>        "formatter" :   "{symbol} {price:,.2f} (Tax Included)"</a:t>
                      </a:r>
                    </a:p>
                    <a:p>
                      <a:pPr algn="l"/>
                      <a:r>
                        <a:rPr lang="pl-PL" altLang="ja-JP" sz="1200" b="1" dirty="0" smtClean="0">
                          <a:solidFill>
                            <a:srgbClr val="FFFF00"/>
                          </a:solidFill>
                          <a:latin typeface="Consolas" panose="020B0609020204030204" pitchFamily="49" charset="0"/>
                        </a:rPr>
                        <a:t>    },</a:t>
                      </a:r>
                    </a:p>
                    <a:p>
                      <a:pPr algn="l"/>
                      <a:r>
                        <a:rPr lang="pl-PL" altLang="ja-JP" sz="1200" b="1" dirty="0" smtClean="0">
                          <a:solidFill>
                            <a:srgbClr val="FFFF00"/>
                          </a:solidFill>
                          <a:latin typeface="Consolas" panose="020B0609020204030204" pitchFamily="49" charset="0"/>
                        </a:rPr>
                        <a:t>    "EUR": {</a:t>
                      </a:r>
                    </a:p>
                    <a:p>
                      <a:pPr algn="l"/>
                      <a:r>
                        <a:rPr lang="pl-PL" altLang="ja-JP" sz="1200" b="1" dirty="0" smtClean="0">
                          <a:solidFill>
                            <a:srgbClr val="FFFF00"/>
                          </a:solidFill>
                          <a:latin typeface="Consolas" panose="020B0609020204030204" pitchFamily="49" charset="0"/>
                        </a:rPr>
                        <a:t>        "symbol"    :   "€",</a:t>
                      </a:r>
                    </a:p>
                    <a:p>
                      <a:pPr algn="l"/>
                      <a:r>
                        <a:rPr lang="pl-PL" altLang="ja-JP" sz="1200" b="1" dirty="0" smtClean="0">
                          <a:solidFill>
                            <a:srgbClr val="FFFF00"/>
                          </a:solidFill>
                          <a:latin typeface="Consolas" panose="020B0609020204030204" pitchFamily="49" charset="0"/>
                        </a:rPr>
                        <a:t>        "formatter" :   "{symbol} {price:,.2f}"</a:t>
                      </a:r>
                    </a:p>
                    <a:p>
                      <a:pPr algn="l"/>
                      <a:r>
                        <a:rPr lang="pl-PL" altLang="ja-JP" sz="1200" b="0" dirty="0" smtClean="0">
                          <a:solidFill>
                            <a:schemeClr val="bg1"/>
                          </a:solidFill>
                          <a:latin typeface="Consolas" panose="020B0609020204030204" pitchFamily="49" charset="0"/>
                        </a:rPr>
                        <a:t>    }</a:t>
                      </a:r>
                    </a:p>
                    <a:p>
                      <a:pPr algn="l"/>
                      <a:r>
                        <a:rPr lang="pl-PL"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2" name="右中かっこ 1"/>
          <p:cNvSpPr/>
          <p:nvPr/>
        </p:nvSpPr>
        <p:spPr bwMode="auto">
          <a:xfrm>
            <a:off x="5268557" y="3683116"/>
            <a:ext cx="216024" cy="72008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9" name="テキスト ボックス 8"/>
          <p:cNvSpPr txBox="1"/>
          <p:nvPr/>
        </p:nvSpPr>
        <p:spPr>
          <a:xfrm>
            <a:off x="5556589" y="3937640"/>
            <a:ext cx="1696298" cy="323165"/>
          </a:xfrm>
          <a:prstGeom prst="rect">
            <a:avLst/>
          </a:prstGeom>
          <a:noFill/>
        </p:spPr>
        <p:txBody>
          <a:bodyPr wrap="none" rtlCol="0">
            <a:spAutoFit/>
          </a:bodyPr>
          <a:lstStyle/>
          <a:p>
            <a:r>
              <a:rPr kumimoji="1" lang="en-US" altLang="ja-JP" sz="1500" b="1" dirty="0" smtClean="0">
                <a:solidFill>
                  <a:srgbClr val="FFFF00"/>
                </a:solidFill>
              </a:rPr>
              <a:t>9~12</a:t>
            </a:r>
            <a:r>
              <a:rPr kumimoji="1" lang="ja-JP" altLang="en-US" sz="1500" b="1" dirty="0" smtClean="0">
                <a:solidFill>
                  <a:srgbClr val="FFFF00"/>
                </a:solidFill>
              </a:rPr>
              <a:t>行目を追加</a:t>
            </a:r>
            <a:endParaRPr kumimoji="1" lang="ja-JP" altLang="en-US" sz="1500" b="1" dirty="0">
              <a:solidFill>
                <a:srgbClr val="FFFF00"/>
              </a:solidFill>
            </a:endParaRPr>
          </a:p>
        </p:txBody>
      </p:sp>
      <p:graphicFrame>
        <p:nvGraphicFramePr>
          <p:cNvPr id="10" name="表 9"/>
          <p:cNvGraphicFramePr>
            <a:graphicFrameLocks noGrp="1"/>
          </p:cNvGraphicFramePr>
          <p:nvPr>
            <p:extLst/>
          </p:nvPr>
        </p:nvGraphicFramePr>
        <p:xfrm>
          <a:off x="623392" y="5527050"/>
          <a:ext cx="11161240" cy="8229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1</a:t>
                      </a:r>
                    </a:p>
                    <a:p>
                      <a:pPr algn="r"/>
                      <a:r>
                        <a:rPr kumimoji="1" lang="en-US" altLang="ja-JP" sz="1200" dirty="0" smtClean="0">
                          <a:solidFill>
                            <a:schemeClr val="bg1"/>
                          </a:solidFill>
                          <a:latin typeface="Consolas" panose="020B0609020204030204" pitchFamily="49" charset="0"/>
                        </a:rPr>
                        <a:t>2</a:t>
                      </a:r>
                    </a:p>
                    <a:p>
                      <a:pPr algn="r"/>
                      <a:r>
                        <a:rPr kumimoji="1" lang="en-US" altLang="ja-JP" sz="1200" dirty="0" smtClean="0">
                          <a:solidFill>
                            <a:schemeClr val="bg1"/>
                          </a:solidFill>
                          <a:latin typeface="Consolas" panose="020B0609020204030204" pitchFamily="49" charset="0"/>
                        </a:rPr>
                        <a:t>3</a:t>
                      </a:r>
                    </a:p>
                    <a:p>
                      <a:pPr algn="r"/>
                      <a:r>
                        <a:rPr kumimoji="1" lang="en-US" altLang="ja-JP" sz="1200" dirty="0" smtClean="0">
                          <a:solidFill>
                            <a:schemeClr val="bg1"/>
                          </a:solidFill>
                          <a:latin typeface="Consolas" panose="020B0609020204030204" pitchFamily="49" charset="0"/>
                        </a:rPr>
                        <a:t>4</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    "USD": 110.56</a:t>
                      </a:r>
                      <a:r>
                        <a:rPr kumimoji="1" lang="en-US" altLang="ja-JP" sz="1200" b="1" dirty="0" smtClean="0">
                          <a:solidFill>
                            <a:srgbClr val="FFFF00"/>
                          </a:solidFill>
                          <a:latin typeface="Consolas" panose="020B0609020204030204" pitchFamily="49" charset="0"/>
                        </a:rPr>
                        <a:t>,</a:t>
                      </a:r>
                    </a:p>
                    <a:p>
                      <a:pPr algn="l"/>
                      <a:r>
                        <a:rPr kumimoji="1" lang="en-US" altLang="ja-JP" sz="1200" b="1" dirty="0" smtClean="0">
                          <a:solidFill>
                            <a:srgbClr val="FFFF00"/>
                          </a:solidFill>
                          <a:latin typeface="Consolas" panose="020B0609020204030204" pitchFamily="49" charset="0"/>
                        </a:rPr>
                        <a:t>    "EUR": 134.15</a:t>
                      </a:r>
                    </a:p>
                    <a:p>
                      <a:pPr algn="l"/>
                      <a:r>
                        <a:rPr kumimoji="1"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1" name="右中かっこ 10"/>
          <p:cNvSpPr/>
          <p:nvPr/>
        </p:nvSpPr>
        <p:spPr bwMode="auto">
          <a:xfrm>
            <a:off x="2989624" y="5755172"/>
            <a:ext cx="247772" cy="170903"/>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2" name="テキスト ボックス 11"/>
          <p:cNvSpPr txBox="1"/>
          <p:nvPr/>
        </p:nvSpPr>
        <p:spPr>
          <a:xfrm>
            <a:off x="3237396" y="5681104"/>
            <a:ext cx="2622834" cy="323165"/>
          </a:xfrm>
          <a:prstGeom prst="rect">
            <a:avLst/>
          </a:prstGeom>
          <a:noFill/>
        </p:spPr>
        <p:txBody>
          <a:bodyPr wrap="none" rtlCol="0">
            <a:spAutoFit/>
          </a:bodyPr>
          <a:lstStyle/>
          <a:p>
            <a:r>
              <a:rPr kumimoji="1" lang="en-US" altLang="ja-JP" sz="1500" b="1" dirty="0" smtClean="0">
                <a:solidFill>
                  <a:srgbClr val="FFFF00"/>
                </a:solidFill>
              </a:rPr>
              <a:t>2</a:t>
            </a:r>
            <a:r>
              <a:rPr kumimoji="1" lang="ja-JP" altLang="en-US" sz="1500" b="1" dirty="0" smtClean="0">
                <a:solidFill>
                  <a:srgbClr val="FFFF00"/>
                </a:solidFill>
              </a:rPr>
              <a:t>行目</a:t>
            </a:r>
            <a:r>
              <a:rPr lang="ja-JP" altLang="en-US" sz="1500" b="1" dirty="0" smtClean="0">
                <a:solidFill>
                  <a:srgbClr val="FFFF00"/>
                </a:solidFill>
              </a:rPr>
              <a:t>の末尾にカンマ</a:t>
            </a:r>
            <a:r>
              <a:rPr kumimoji="1" lang="ja-JP" altLang="en-US" sz="1500" b="1" dirty="0" smtClean="0">
                <a:solidFill>
                  <a:srgbClr val="FFFF00"/>
                </a:solidFill>
              </a:rPr>
              <a:t>を追加</a:t>
            </a:r>
            <a:endParaRPr kumimoji="1" lang="ja-JP" altLang="en-US" sz="1500" b="1" dirty="0">
              <a:solidFill>
                <a:srgbClr val="FFFF00"/>
              </a:solidFill>
            </a:endParaRPr>
          </a:p>
        </p:txBody>
      </p:sp>
      <p:sp>
        <p:nvSpPr>
          <p:cNvPr id="13" name="右中かっこ 12"/>
          <p:cNvSpPr/>
          <p:nvPr/>
        </p:nvSpPr>
        <p:spPr bwMode="auto">
          <a:xfrm>
            <a:off x="2989624" y="5966924"/>
            <a:ext cx="247772" cy="17280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5" name="テキスト ボックス 14"/>
          <p:cNvSpPr txBox="1"/>
          <p:nvPr/>
        </p:nvSpPr>
        <p:spPr>
          <a:xfrm>
            <a:off x="3237396" y="5929219"/>
            <a:ext cx="1276311" cy="323165"/>
          </a:xfrm>
          <a:prstGeom prst="rect">
            <a:avLst/>
          </a:prstGeom>
          <a:noFill/>
        </p:spPr>
        <p:txBody>
          <a:bodyPr wrap="none" rtlCol="0">
            <a:spAutoFit/>
          </a:bodyPr>
          <a:lstStyle/>
          <a:p>
            <a:r>
              <a:rPr kumimoji="1" lang="en-US" altLang="ja-JP" sz="1500" b="1" dirty="0" smtClean="0">
                <a:solidFill>
                  <a:srgbClr val="FFFF00"/>
                </a:solidFill>
              </a:rPr>
              <a:t>3</a:t>
            </a:r>
            <a:r>
              <a:rPr kumimoji="1" lang="ja-JP" altLang="en-US" sz="1500" b="1" dirty="0" smtClean="0">
                <a:solidFill>
                  <a:srgbClr val="FFFF00"/>
                </a:solidFill>
              </a:rPr>
              <a:t>行目を追加</a:t>
            </a:r>
            <a:endParaRPr kumimoji="1" lang="ja-JP" altLang="en-US" sz="1500" b="1" dirty="0">
              <a:solidFill>
                <a:srgbClr val="FFFF00"/>
              </a:solidFill>
            </a:endParaRPr>
          </a:p>
        </p:txBody>
      </p:sp>
    </p:spTree>
    <p:extLst>
      <p:ext uri="{BB962C8B-B14F-4D97-AF65-F5344CB8AC3E}">
        <p14:creationId xmlns:p14="http://schemas.microsoft.com/office/powerpoint/2010/main" val="36966489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a:t>アプリケーションコード </a:t>
            </a:r>
            <a:r>
              <a:rPr lang="en-US" altLang="ja-JP" dirty="0"/>
              <a:t>Commit &amp; Push</a:t>
            </a:r>
            <a:endParaRPr lang="en-US" altLang="ja-JP" dirty="0" smtClean="0"/>
          </a:p>
          <a:p>
            <a:pPr marL="180000" lvl="1" indent="0">
              <a:buNone/>
            </a:pPr>
            <a:r>
              <a:rPr lang="ja-JP" altLang="en-US" dirty="0" smtClean="0"/>
              <a:t>修正した内容を</a:t>
            </a:r>
            <a:r>
              <a:rPr lang="en-US" altLang="ja-JP" dirty="0" err="1" smtClean="0"/>
              <a:t>Commit&amp;Push</a:t>
            </a:r>
            <a:r>
              <a:rPr kumimoji="1" lang="ja-JP" altLang="en-US" dirty="0" smtClean="0"/>
              <a:t>します。</a:t>
            </a:r>
            <a:endParaRPr kumimoji="1" lang="en-US" altLang="ja-JP" dirty="0" smtClean="0"/>
          </a:p>
          <a:p>
            <a:pPr marL="180000" lvl="1" indent="0">
              <a:buNone/>
            </a:pPr>
            <a:endParaRPr kumimoji="1" lang="en-US" altLang="ja-JP" dirty="0" smtClean="0"/>
          </a:p>
          <a:p>
            <a:pPr marL="180000" lvl="1" indent="0">
              <a:buNone/>
            </a:pPr>
            <a:r>
              <a:rPr lang="ja-JP" altLang="en-US" dirty="0" smtClean="0"/>
              <a:t>コマンドプロンプトで、</a:t>
            </a:r>
            <a:r>
              <a:rPr lang="ja-JP" altLang="en-US" dirty="0"/>
              <a:t>以下</a:t>
            </a:r>
            <a:r>
              <a:rPr lang="ja-JP" altLang="en-US" dirty="0" smtClean="0"/>
              <a:t>の様に実行します</a:t>
            </a:r>
            <a:r>
              <a:rPr lang="ja-JP" altLang="en-US" dirty="0"/>
              <a:t>。</a:t>
            </a:r>
            <a:endParaRPr lang="en-US" altLang="ja-JP" dirty="0"/>
          </a:p>
          <a:p>
            <a:pPr lvl="1"/>
            <a:endParaRPr kumimoji="1" lang="en-US" altLang="ja-JP" dirty="0" smtClean="0"/>
          </a:p>
          <a:p>
            <a:pPr lvl="1"/>
            <a:endParaRPr lang="en-US" altLang="ja-JP" dirty="0"/>
          </a:p>
          <a:p>
            <a:pPr lvl="1"/>
            <a:endParaRPr kumimoji="1" lang="en-US" altLang="ja-JP" dirty="0" smtClean="0"/>
          </a:p>
          <a:p>
            <a:pPr marL="180000" lvl="1" indent="0">
              <a:buNone/>
            </a:pPr>
            <a:endParaRPr lang="en-US" altLang="ja-JP" dirty="0"/>
          </a:p>
          <a:p>
            <a:pPr marL="180000" lvl="1" indent="0" algn="r">
              <a:buNone/>
            </a:pPr>
            <a:r>
              <a:rPr lang="en-US" altLang="ja-JP" sz="1200" dirty="0">
                <a:solidFill>
                  <a:srgbClr val="FF0000"/>
                </a:solidFill>
              </a:rPr>
              <a:t>※</a:t>
            </a:r>
            <a:r>
              <a:rPr lang="ja-JP" altLang="en-US" sz="1200" dirty="0">
                <a:solidFill>
                  <a:srgbClr val="FF0000"/>
                </a:solidFill>
              </a:rPr>
              <a:t> </a:t>
            </a:r>
            <a:r>
              <a:rPr lang="en-US" altLang="ja-JP" sz="1200" dirty="0" err="1">
                <a:solidFill>
                  <a:srgbClr val="FF0000"/>
                </a:solidFill>
              </a:rPr>
              <a:t>git</a:t>
            </a:r>
            <a:r>
              <a:rPr lang="en-US" altLang="ja-JP" sz="1200" dirty="0">
                <a:solidFill>
                  <a:srgbClr val="FF0000"/>
                </a:solidFill>
              </a:rPr>
              <a:t> push</a:t>
            </a:r>
            <a:r>
              <a:rPr lang="ja-JP" altLang="en-US" sz="1200" dirty="0">
                <a:solidFill>
                  <a:srgbClr val="FF0000"/>
                </a:solidFill>
              </a:rPr>
              <a:t>時に認証情報を求められた場合は、自身の</a:t>
            </a:r>
            <a:r>
              <a:rPr lang="en-US" altLang="ja-JP" sz="1200" dirty="0">
                <a:solidFill>
                  <a:srgbClr val="FF0000"/>
                </a:solidFill>
              </a:rPr>
              <a:t>GitHub</a:t>
            </a:r>
            <a:r>
              <a:rPr lang="ja-JP" altLang="en-US" sz="1200" dirty="0">
                <a:solidFill>
                  <a:srgbClr val="FF0000"/>
                </a:solidFill>
              </a:rPr>
              <a:t>アカウント情報を入力してください。</a:t>
            </a:r>
            <a:endParaRPr lang="en-US" altLang="ja-JP" sz="1200" dirty="0">
              <a:solidFill>
                <a:srgbClr val="FF0000"/>
              </a:solidFill>
            </a:endParaRPr>
          </a:p>
          <a:p>
            <a:pPr marL="180000" lvl="1" indent="0">
              <a:buNone/>
            </a:pPr>
            <a:endParaRPr kumimoji="1" lang="ja-JP" altLang="en-US" dirty="0" smtClean="0"/>
          </a:p>
        </p:txBody>
      </p:sp>
      <p:graphicFrame>
        <p:nvGraphicFramePr>
          <p:cNvPr id="8" name="表 7"/>
          <p:cNvGraphicFramePr>
            <a:graphicFrameLocks noGrp="1"/>
          </p:cNvGraphicFramePr>
          <p:nvPr>
            <p:extLst>
              <p:ext uri="{D42A27DB-BD31-4B8C-83A1-F6EECF244321}">
                <p14:modId xmlns:p14="http://schemas.microsoft.com/office/powerpoint/2010/main" val="4210902047"/>
              </p:ext>
            </p:extLst>
          </p:nvPr>
        </p:nvGraphicFramePr>
        <p:xfrm>
          <a:off x="514731" y="2204864"/>
          <a:ext cx="11161240" cy="10058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cd </a:t>
                      </a:r>
                      <a:r>
                        <a:rPr lang="en-US" altLang="ja-JP" sz="1200" b="0" dirty="0" smtClean="0">
                          <a:solidFill>
                            <a:schemeClr val="bg1"/>
                          </a:solidFill>
                          <a:latin typeface="Consolas" panose="020B0609020204030204" pitchFamily="49" charset="0"/>
                        </a:rPr>
                        <a:t>epoch-sample-app</a:t>
                      </a:r>
                      <a:endParaRPr kumimoji="1" lang="en-US" altLang="ja-JP" sz="1200" b="0" dirty="0" smtClean="0">
                        <a:solidFill>
                          <a:schemeClr val="bg1"/>
                        </a:solidFill>
                        <a:latin typeface="Consolas" panose="020B0609020204030204" pitchFamily="49" charset="0"/>
                      </a:endParaRP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a:t>
                      </a:r>
                      <a:r>
                        <a:rPr kumimoji="1" lang="ja-JP" altLang="en-US" sz="1200" b="0" dirty="0" smtClean="0">
                          <a:solidFill>
                            <a:schemeClr val="bg1"/>
                          </a:solidFill>
                          <a:latin typeface="Consolas" panose="020B0609020204030204" pitchFamily="49" charset="0"/>
                        </a:rPr>
                        <a:t>通貨追加</a:t>
                      </a:r>
                      <a:r>
                        <a:rPr kumimoji="1" lang="en-US" altLang="ja-JP" sz="1200" b="0" dirty="0" smtClean="0">
                          <a:solidFill>
                            <a:schemeClr val="bg1"/>
                          </a:solidFill>
                          <a:latin typeface="Consolas" panose="020B0609020204030204" pitchFamily="49" charset="0"/>
                        </a:rPr>
                        <a:t>(EUR)"</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main</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6" name="タイトル 5"/>
          <p:cNvSpPr>
            <a:spLocks noGrp="1"/>
          </p:cNvSpPr>
          <p:nvPr>
            <p:ph type="title"/>
          </p:nvPr>
        </p:nvSpPr>
        <p:spPr/>
        <p:txBody>
          <a:bodyPr>
            <a:normAutofit/>
          </a:bodyPr>
          <a:lstStyle/>
          <a:p>
            <a:r>
              <a:rPr lang="en-US" altLang="ja-JP" b="1" dirty="0" smtClean="0"/>
              <a:t>4.6 </a:t>
            </a:r>
            <a:r>
              <a:rPr lang="en-US" altLang="ja-JP" b="1" dirty="0"/>
              <a:t>2</a:t>
            </a:r>
            <a:r>
              <a:rPr lang="ja-JP" altLang="en-US" b="1" dirty="0"/>
              <a:t>回目の</a:t>
            </a:r>
            <a:r>
              <a:rPr lang="en-US" altLang="ja-JP" b="1" dirty="0"/>
              <a:t>CI/CD</a:t>
            </a:r>
            <a:r>
              <a:rPr lang="ja-JP" altLang="en-US" b="1" dirty="0"/>
              <a:t>ワークフロー手順</a:t>
            </a:r>
            <a:r>
              <a:rPr lang="en-US" altLang="ja-JP" b="1" dirty="0" smtClean="0"/>
              <a:t>(3/21)</a:t>
            </a:r>
            <a:endParaRPr kumimoji="1" lang="ja-JP" altLang="en-US" dirty="0"/>
          </a:p>
        </p:txBody>
      </p:sp>
      <p:pic>
        <p:nvPicPr>
          <p:cNvPr id="7" name="図 6"/>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7680176" y="490352"/>
            <a:ext cx="864096" cy="41275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349337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結果確認</a:t>
            </a:r>
            <a:endParaRPr lang="en-US" altLang="ja-JP" dirty="0" smtClean="0"/>
          </a:p>
          <a:p>
            <a:pPr lvl="1"/>
            <a:r>
              <a:rPr lang="ja-JP" altLang="en-US" dirty="0"/>
              <a:t>アプリケーションコードのビルド結果を確認します。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(4/21)</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566821"/>
            <a:ext cx="864096" cy="242219"/>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743162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(5/21)</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a:t>CI</a:t>
            </a:r>
            <a:r>
              <a:rPr lang="ja-JP" altLang="en-US" sz="1050" b="1" dirty="0"/>
              <a:t>パイプラインの動作は</a:t>
            </a:r>
            <a:r>
              <a:rPr lang="ja-JP" altLang="en-US" sz="1050" b="1" dirty="0" smtClean="0"/>
              <a:t>、</a:t>
            </a:r>
            <a:endParaRPr lang="en-US" altLang="ja-JP" sz="1050" b="1" dirty="0" smtClean="0"/>
          </a:p>
          <a:p>
            <a:r>
              <a:rPr lang="en-US" altLang="ja-JP" sz="1050" b="1" dirty="0" smtClean="0"/>
              <a:t>TEKTON</a:t>
            </a:r>
            <a:r>
              <a:rPr lang="ja-JP" altLang="en-US" sz="1050" b="1" dirty="0"/>
              <a:t>ダッシュボード</a:t>
            </a:r>
            <a:r>
              <a:rPr lang="ja-JP" altLang="en-US" sz="1050" b="1" dirty="0" smtClean="0"/>
              <a:t>にて確認</a:t>
            </a:r>
            <a:r>
              <a:rPr lang="ja-JP" altLang="en-US" sz="1050" b="1" dirty="0"/>
              <a:t>することができます</a:t>
            </a:r>
            <a:r>
              <a:rPr lang="ja-JP" altLang="en-US" sz="1050" b="1" dirty="0" smtClean="0"/>
              <a:t>。</a:t>
            </a:r>
            <a:endParaRPr lang="en-US" altLang="ja-JP" sz="1050" b="1" dirty="0" smtClean="0"/>
          </a:p>
          <a:p>
            <a:r>
              <a:rPr lang="en-US" altLang="ja-JP" sz="1050" b="1" dirty="0" smtClean="0"/>
              <a:t>Name</a:t>
            </a:r>
            <a:r>
              <a:rPr lang="ja-JP" altLang="en-US" sz="1050" b="1" dirty="0" smtClean="0"/>
              <a:t>をクリックすることにより、より詳細な</a:t>
            </a:r>
            <a:r>
              <a:rPr lang="en-US" altLang="ja-JP" sz="1050" b="1" dirty="0" smtClean="0"/>
              <a:t>CI</a:t>
            </a:r>
            <a:r>
              <a:rPr lang="ja-JP" altLang="en-US" sz="1050" b="1" dirty="0" smtClean="0"/>
              <a:t>パイプラインの内容を確認することができます</a:t>
            </a:r>
            <a:endParaRPr lang="ja-JP" altLang="en-US" sz="105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smtClean="0"/>
              <a:t>Status</a:t>
            </a:r>
            <a:r>
              <a:rPr lang="ja-JP" altLang="en-US" sz="1050" b="1" dirty="0" smtClean="0"/>
              <a:t>欄にチェックマークが表示されていれば正常終了となります</a:t>
            </a:r>
            <a:endParaRPr lang="ja-JP" altLang="en-US" sz="105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5861459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(6/21)</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4" name="フローチャート: 処理 3"/>
          <p:cNvSpPr/>
          <p:nvPr/>
        </p:nvSpPr>
        <p:spPr bwMode="auto">
          <a:xfrm>
            <a:off x="6671131" y="5329632"/>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
        <p:nvSpPr>
          <p:cNvPr id="15" name="正方形/長方形 14"/>
          <p:cNvSpPr/>
          <p:nvPr/>
        </p:nvSpPr>
        <p:spPr>
          <a:xfrm>
            <a:off x="5952500" y="6121720"/>
            <a:ext cx="6025404" cy="253916"/>
          </a:xfrm>
          <a:prstGeom prst="rect">
            <a:avLst/>
          </a:prstGeom>
        </p:spPr>
        <p:txBody>
          <a:bodyPr wrap="square">
            <a:spAutoFit/>
          </a:bodyPr>
          <a:lstStyle/>
          <a:p>
            <a:pPr marL="288000" lvl="2" indent="0" algn="r">
              <a:buNone/>
            </a:pPr>
            <a:r>
              <a:rPr lang="en-US" altLang="ja-JP" sz="1000" dirty="0" smtClean="0"/>
              <a:t>※</a:t>
            </a:r>
            <a:r>
              <a:rPr lang="ja-JP" altLang="en-US" sz="1000" dirty="0" smtClean="0"/>
              <a:t>今後、パイプラインで生成された</a:t>
            </a:r>
            <a:r>
              <a:rPr lang="en-US" altLang="ja-JP" sz="1000" dirty="0" err="1" smtClean="0"/>
              <a:t>image_tag</a:t>
            </a:r>
            <a:r>
              <a:rPr lang="ja-JP" altLang="en-US" sz="1000" dirty="0" smtClean="0"/>
              <a:t>は選択できるように変更する予定です</a:t>
            </a:r>
            <a:endParaRPr lang="en-US" altLang="ja-JP" sz="600" dirty="0"/>
          </a:p>
        </p:txBody>
      </p:sp>
    </p:spTree>
    <p:extLst>
      <p:ext uri="{BB962C8B-B14F-4D97-AF65-F5344CB8AC3E}">
        <p14:creationId xmlns:p14="http://schemas.microsoft.com/office/powerpoint/2010/main" val="11799298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1" name="フリーフォーム 20"/>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01017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23348" y="2229021"/>
                </a:moveTo>
                <a:cubicBezTo>
                  <a:pt x="1020962" y="2420636"/>
                  <a:pt x="1027438" y="2323132"/>
                  <a:pt x="1025052" y="2514747"/>
                </a:cubicBezTo>
                <a:lnTo>
                  <a:pt x="2101016" y="2514748"/>
                </a:lnTo>
                <a:cubicBezTo>
                  <a:pt x="2101016" y="2421331"/>
                  <a:pt x="2101017" y="2327914"/>
                  <a:pt x="2101017" y="2234497"/>
                </a:cubicBezTo>
                <a:lnTo>
                  <a:pt x="1023348" y="2229021"/>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b="1" dirty="0" smtClean="0">
                <a:latin typeface="+mn-ea"/>
              </a:rPr>
              <a:t>え</a:t>
            </a: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パラメータ設定</a:t>
            </a:r>
            <a:endParaRPr lang="en-US" altLang="ja-JP" dirty="0" smtClean="0"/>
          </a:p>
          <a:p>
            <a:pPr lvl="1"/>
            <a:r>
              <a:rPr lang="en-US" altLang="ja-JP" dirty="0" smtClean="0"/>
              <a:t>Manifest</a:t>
            </a:r>
            <a:r>
              <a:rPr lang="ja-JP" altLang="en-US" dirty="0" smtClean="0"/>
              <a:t>パラメータの設定のイメージタグを更新します。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(7/21)</a:t>
            </a:r>
            <a:endParaRPr kumimoji="1" lang="ja-JP" altLang="en-US" dirty="0"/>
          </a:p>
        </p:txBody>
      </p:sp>
      <p:sp>
        <p:nvSpPr>
          <p:cNvPr id="22" name="角丸四角形 21"/>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3071664" y="3803306"/>
            <a:ext cx="4896544" cy="792088"/>
          </a:xfrm>
          <a:prstGeom prst="wedgeRoundRectCallout">
            <a:avLst>
              <a:gd name="adj1" fmla="val -34453"/>
              <a:gd name="adj2" fmla="val 1192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2</a:t>
            </a:r>
            <a:r>
              <a:rPr kumimoji="1" lang="ja-JP" altLang="en-US" sz="1300" b="1" dirty="0" smtClean="0">
                <a:latin typeface="+mn-ea"/>
              </a:rPr>
              <a:t>回目の</a:t>
            </a:r>
            <a:r>
              <a:rPr kumimoji="1" lang="en-US" altLang="ja-JP" sz="1300" b="1" dirty="0" smtClean="0">
                <a:latin typeface="+mn-ea"/>
              </a:rPr>
              <a:t>CD</a:t>
            </a:r>
            <a:r>
              <a:rPr kumimoji="1" lang="ja-JP" altLang="en-US" sz="1300" b="1" dirty="0" smtClean="0">
                <a:latin typeface="+mn-ea"/>
              </a:rPr>
              <a:t>パイプラインを実行するために、</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パラメータのイメージ</a:t>
            </a:r>
            <a:r>
              <a:rPr lang="ja-JP" altLang="en-US" sz="1300" b="1" dirty="0">
                <a:latin typeface="+mn-ea"/>
              </a:rPr>
              <a:t>タグ</a:t>
            </a:r>
            <a:r>
              <a:rPr kumimoji="1" lang="ja-JP" altLang="en-US" sz="1300" b="1" dirty="0" smtClean="0">
                <a:latin typeface="+mn-ea"/>
              </a:rPr>
              <a:t>を更新します</a:t>
            </a:r>
            <a:endParaRPr kumimoji="1" lang="en-US" altLang="ja-JP" sz="1300" b="1" dirty="0" smtClean="0">
              <a:latin typeface="+mn-ea"/>
            </a:endParaRPr>
          </a:p>
          <a:p>
            <a:r>
              <a:rPr lang="ja-JP" altLang="en-US" sz="1300" b="1" dirty="0" smtClean="0"/>
              <a:t>（</a:t>
            </a:r>
            <a:r>
              <a:rPr lang="en-US" altLang="ja-JP" sz="1300" b="1" dirty="0" smtClean="0"/>
              <a:t>2</a:t>
            </a:r>
            <a:r>
              <a:rPr lang="ja-JP" altLang="en-US" sz="1300" b="1" dirty="0"/>
              <a:t>回目は</a:t>
            </a:r>
            <a:r>
              <a:rPr lang="en-US" altLang="ja-JP" sz="1300" b="1" dirty="0"/>
              <a:t>Manifest</a:t>
            </a:r>
            <a:r>
              <a:rPr lang="ja-JP" altLang="en-US" sz="1300" b="1" dirty="0"/>
              <a:t>テンプレートアップロードは不要</a:t>
            </a:r>
            <a:r>
              <a:rPr lang="ja-JP" altLang="en-US" sz="1300" b="1" dirty="0" smtClean="0"/>
              <a:t>です）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1061484"/>
            <a:ext cx="864096" cy="22725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470435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7023547" y="1552023"/>
            <a:ext cx="4939658" cy="3016552"/>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パラメータ</a:t>
            </a:r>
            <a:r>
              <a:rPr lang="en-US" altLang="ja-JP" dirty="0" smtClean="0"/>
              <a:t>(</a:t>
            </a:r>
            <a:r>
              <a:rPr lang="en-US" altLang="ja-JP" dirty="0" err="1" smtClean="0"/>
              <a:t>image_tag</a:t>
            </a:r>
            <a:r>
              <a:rPr lang="en-US" altLang="ja-JP" dirty="0" smtClean="0"/>
              <a:t>)</a:t>
            </a:r>
            <a:r>
              <a:rPr lang="ja-JP" altLang="en-US" dirty="0" smtClean="0"/>
              <a:t>の修正</a:t>
            </a:r>
            <a:endParaRPr lang="ja-JP" altLang="en-US" dirty="0"/>
          </a:p>
          <a:p>
            <a:pPr lvl="1"/>
            <a:r>
              <a:rPr lang="en-US" altLang="ja-JP" dirty="0" smtClean="0"/>
              <a:t>Manifest</a:t>
            </a:r>
            <a:r>
              <a:rPr lang="ja-JP" altLang="en-US" dirty="0" smtClean="0"/>
              <a:t>パラメータで</a:t>
            </a:r>
            <a:r>
              <a:rPr lang="ja-JP" altLang="en-US" dirty="0"/>
              <a:t>、</a:t>
            </a:r>
            <a:r>
              <a:rPr lang="en-US" altLang="ja-JP" dirty="0" smtClean="0"/>
              <a:t>staging, production</a:t>
            </a:r>
            <a:r>
              <a:rPr lang="ja-JP" altLang="en-US" dirty="0" smtClean="0"/>
              <a:t>環境のイメージのタグ名を修正します。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(8/21)</a:t>
            </a:r>
            <a:endParaRPr kumimoji="1" lang="ja-JP" altLang="en-US" dirty="0"/>
          </a:p>
        </p:txBody>
      </p:sp>
      <p:graphicFrame>
        <p:nvGraphicFramePr>
          <p:cNvPr id="11" name="表 10"/>
          <p:cNvGraphicFramePr>
            <a:graphicFrameLocks noGrp="1"/>
          </p:cNvGraphicFramePr>
          <p:nvPr>
            <p:extLst/>
          </p:nvPr>
        </p:nvGraphicFramePr>
        <p:xfrm>
          <a:off x="805643" y="5616308"/>
          <a:ext cx="7632774" cy="745250"/>
        </p:xfrm>
        <a:graphic>
          <a:graphicData uri="http://schemas.openxmlformats.org/drawingml/2006/table">
            <a:tbl>
              <a:tblPr firstRow="1" bandRow="1">
                <a:tableStyleId>{93296810-A885-4BE3-A3E7-6D5BEEA58F35}</a:tableStyleId>
              </a:tblPr>
              <a:tblGrid>
                <a:gridCol w="1789152">
                  <a:extLst>
                    <a:ext uri="{9D8B030D-6E8A-4147-A177-3AD203B41FA5}">
                      <a16:colId xmlns:a16="http://schemas.microsoft.com/office/drawing/2014/main" val="1081318694"/>
                    </a:ext>
                  </a:extLst>
                </a:gridCol>
                <a:gridCol w="2082746">
                  <a:extLst>
                    <a:ext uri="{9D8B030D-6E8A-4147-A177-3AD203B41FA5}">
                      <a16:colId xmlns:a16="http://schemas.microsoft.com/office/drawing/2014/main" val="1720054621"/>
                    </a:ext>
                  </a:extLst>
                </a:gridCol>
                <a:gridCol w="2082746">
                  <a:extLst>
                    <a:ext uri="{9D8B030D-6E8A-4147-A177-3AD203B41FA5}">
                      <a16:colId xmlns:a16="http://schemas.microsoft.com/office/drawing/2014/main" val="2739394067"/>
                    </a:ext>
                  </a:extLst>
                </a:gridCol>
                <a:gridCol w="1678130">
                  <a:extLst>
                    <a:ext uri="{9D8B030D-6E8A-4147-A177-3AD203B41FA5}">
                      <a16:colId xmlns:a16="http://schemas.microsoft.com/office/drawing/2014/main" val="3967402424"/>
                    </a:ext>
                  </a:extLst>
                </a:gridCol>
              </a:tblGrid>
              <a:tr h="318530">
                <a:tc>
                  <a:txBody>
                    <a:bodyPr/>
                    <a:lstStyle/>
                    <a:p>
                      <a:r>
                        <a:rPr kumimoji="1" lang="ja-JP" altLang="en-US" sz="1100" dirty="0" smtClean="0"/>
                        <a:t>項目</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staging</a:t>
                      </a:r>
                      <a:r>
                        <a:rPr kumimoji="1" lang="en-US" altLang="ja-JP" sz="1100" dirty="0" smtClean="0"/>
                        <a:t>)</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production</a:t>
                      </a:r>
                      <a:r>
                        <a:rPr kumimoji="1" lang="en-US" altLang="ja-JP" sz="1100" dirty="0" smtClean="0"/>
                        <a:t>)</a:t>
                      </a:r>
                      <a:endParaRPr kumimoji="1" lang="ja-JP" altLang="en-US" sz="1100" dirty="0"/>
                    </a:p>
                  </a:txBody>
                  <a:tcPr/>
                </a:tc>
                <a:tc>
                  <a:txBody>
                    <a:bodyPr/>
                    <a:lstStyle/>
                    <a:p>
                      <a:r>
                        <a:rPr kumimoji="1" lang="ja-JP" altLang="en-US" sz="1100" dirty="0" smtClean="0"/>
                        <a:t>説明</a:t>
                      </a:r>
                      <a:endParaRPr kumimoji="1" lang="ja-JP" altLang="en-US" sz="1100" dirty="0"/>
                    </a:p>
                  </a:txBody>
                  <a:tcPr/>
                </a:tc>
                <a:extLst>
                  <a:ext uri="{0D108BD9-81ED-4DB2-BD59-A6C34878D82A}">
                    <a16:rowId xmlns:a16="http://schemas.microsoft.com/office/drawing/2014/main" val="2364561524"/>
                  </a:ext>
                </a:extLst>
              </a:tr>
              <a:tr h="300149">
                <a:tc>
                  <a:txBody>
                    <a:bodyPr/>
                    <a:lstStyle/>
                    <a:p>
                      <a:r>
                        <a:rPr lang="en-US" altLang="ja-JP" sz="1100" dirty="0" smtClean="0"/>
                        <a:t>{{ </a:t>
                      </a:r>
                      <a:r>
                        <a:rPr lang="en-US" altLang="ja-JP" sz="1100" dirty="0" err="1" smtClean="0"/>
                        <a:t>image_tag</a:t>
                      </a:r>
                      <a:r>
                        <a:rPr lang="en-US" altLang="ja-JP" sz="1100" dirty="0" smtClean="0"/>
                        <a:t> }}</a:t>
                      </a:r>
                      <a:r>
                        <a:rPr lang="ja-JP" altLang="en-US" sz="1100" dirty="0" smtClean="0"/>
                        <a:t> </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mn-ea"/>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 </a:t>
                      </a:r>
                      <a:endPar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endParaRPr>
                    </a:p>
                  </a:txBody>
                  <a:tcPr/>
                </a:tc>
                <a:tc>
                  <a:txBody>
                    <a:bodyPr/>
                    <a:lstStyle/>
                    <a:p>
                      <a:r>
                        <a:rPr lang="ja-JP" altLang="en-US" sz="1100" dirty="0" smtClean="0"/>
                        <a:t>コンテナイメージの</a:t>
                      </a:r>
                      <a:endParaRPr lang="en-US" altLang="ja-JP" sz="1100" dirty="0" smtClean="0"/>
                    </a:p>
                    <a:p>
                      <a:r>
                        <a:rPr lang="ja-JP" altLang="en-US" sz="1100" dirty="0" smtClean="0"/>
                        <a:t>タグ</a:t>
                      </a:r>
                      <a:endParaRPr lang="ja-JP" altLang="en-US" sz="1100" dirty="0"/>
                    </a:p>
                  </a:txBody>
                  <a:tcPr/>
                </a:tc>
                <a:extLst>
                  <a:ext uri="{0D108BD9-81ED-4DB2-BD59-A6C34878D82A}">
                    <a16:rowId xmlns:a16="http://schemas.microsoft.com/office/drawing/2014/main" val="361206398"/>
                  </a:ext>
                </a:extLst>
              </a:tr>
            </a:tbl>
          </a:graphicData>
        </a:graphic>
      </p:graphicFrame>
      <p:sp>
        <p:nvSpPr>
          <p:cNvPr id="13" name="角丸四角形 12"/>
          <p:cNvSpPr/>
          <p:nvPr/>
        </p:nvSpPr>
        <p:spPr bwMode="auto">
          <a:xfrm>
            <a:off x="823724" y="5333878"/>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smtClean="0">
                <a:solidFill>
                  <a:srgbClr val="FF0000"/>
                </a:solidFill>
                <a:latin typeface="+mn-ea"/>
              </a:rPr>
              <a:t>api</a:t>
            </a:r>
            <a:r>
              <a:rPr kumimoji="1" lang="en-US" altLang="ja-JP" sz="1400" b="1" dirty="0" err="1" smtClean="0">
                <a:solidFill>
                  <a:srgbClr val="FF0000"/>
                </a:solidFill>
                <a:latin typeface="+mn-ea"/>
              </a:rPr>
              <a:t>-app.yaml</a:t>
            </a:r>
            <a:endParaRPr kumimoji="1" lang="ja-JP" altLang="en-US" sz="1400" b="1" dirty="0" smtClean="0">
              <a:solidFill>
                <a:srgbClr val="FF0000"/>
              </a:solidFill>
              <a:latin typeface="+mn-ea"/>
            </a:endParaRPr>
          </a:p>
        </p:txBody>
      </p:sp>
      <p:sp>
        <p:nvSpPr>
          <p:cNvPr id="15" name="角丸四角形 14"/>
          <p:cNvSpPr/>
          <p:nvPr/>
        </p:nvSpPr>
        <p:spPr bwMode="auto">
          <a:xfrm>
            <a:off x="9480838" y="1798249"/>
            <a:ext cx="719876"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8184232" y="2521393"/>
            <a:ext cx="2092478" cy="25072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吹き出し 17"/>
          <p:cNvSpPr/>
          <p:nvPr/>
        </p:nvSpPr>
        <p:spPr bwMode="auto">
          <a:xfrm>
            <a:off x="10276710" y="1484990"/>
            <a:ext cx="1674641" cy="439289"/>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err="1" smtClean="0">
                <a:latin typeface="+mn-ea"/>
              </a:rPr>
              <a:t>api-app.yaml</a:t>
            </a:r>
            <a:r>
              <a:rPr lang="ja-JP" altLang="en-US" sz="1100" b="1" dirty="0" smtClean="0">
                <a:latin typeface="+mn-ea"/>
              </a:rPr>
              <a:t>を選択</a:t>
            </a:r>
            <a:endParaRPr lang="ja-JP" altLang="en-US" sz="1100" b="1" dirty="0">
              <a:latin typeface="+mn-ea"/>
            </a:endParaRPr>
          </a:p>
        </p:txBody>
      </p:sp>
      <p:sp>
        <p:nvSpPr>
          <p:cNvPr id="23" name="角丸四角形吹き出し 22"/>
          <p:cNvSpPr/>
          <p:nvPr/>
        </p:nvSpPr>
        <p:spPr bwMode="auto">
          <a:xfrm>
            <a:off x="9048328" y="3545468"/>
            <a:ext cx="1863853" cy="721746"/>
          </a:xfrm>
          <a:prstGeom prst="wedgeRoundRectCallout">
            <a:avLst>
              <a:gd name="adj1" fmla="val 7036"/>
              <a:gd name="adj2" fmla="val -1545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 </a:t>
            </a:r>
            <a:r>
              <a:rPr lang="en-US" altLang="ja-JP" sz="1100" b="1" dirty="0" smtClean="0">
                <a:latin typeface="+mn-ea"/>
              </a:rPr>
              <a:t>staging, production</a:t>
            </a:r>
            <a:r>
              <a:rPr lang="ja-JP" altLang="en-US" sz="1100" b="1" dirty="0" smtClean="0">
                <a:latin typeface="+mn-ea"/>
              </a:rPr>
              <a:t>の</a:t>
            </a:r>
            <a:endParaRPr lang="en-US" altLang="ja-JP" sz="1100" b="1" dirty="0" smtClean="0">
              <a:latin typeface="+mn-ea"/>
            </a:endParaRPr>
          </a:p>
          <a:p>
            <a:pPr algn="ctr"/>
            <a:r>
              <a:rPr lang="en-US" altLang="ja-JP" sz="1100" b="1" dirty="0" err="1" smtClean="0">
                <a:latin typeface="+mn-ea"/>
              </a:rPr>
              <a:t>image_tag</a:t>
            </a:r>
            <a:r>
              <a:rPr lang="ja-JP" altLang="en-US" sz="1100" b="1" dirty="0" smtClean="0">
                <a:latin typeface="+mn-ea"/>
              </a:rPr>
              <a:t>を</a:t>
            </a:r>
            <a:r>
              <a:rPr lang="ja-JP" altLang="en-US" sz="1100" b="1" dirty="0">
                <a:latin typeface="+mn-ea"/>
              </a:rPr>
              <a:t>修正</a:t>
            </a:r>
          </a:p>
        </p:txBody>
      </p:sp>
      <p:grpSp>
        <p:nvGrpSpPr>
          <p:cNvPr id="25" name="グループ化 24"/>
          <p:cNvGrpSpPr>
            <a:grpSpLocks noChangeAspect="1"/>
          </p:cNvGrpSpPr>
          <p:nvPr/>
        </p:nvGrpSpPr>
        <p:grpSpPr>
          <a:xfrm>
            <a:off x="575999" y="1547984"/>
            <a:ext cx="5868000" cy="2983726"/>
            <a:chOff x="1047580" y="1576885"/>
            <a:chExt cx="9486866" cy="4823830"/>
          </a:xfrm>
        </p:grpSpPr>
        <p:pic>
          <p:nvPicPr>
            <p:cNvPr id="26" name="図 25"/>
            <p:cNvPicPr>
              <a:picLocks noChangeAspect="1"/>
            </p:cNvPicPr>
            <p:nvPr/>
          </p:nvPicPr>
          <p:blipFill>
            <a:blip r:embed="rId3"/>
            <a:stretch>
              <a:fillRect/>
            </a:stretch>
          </p:blipFill>
          <p:spPr>
            <a:xfrm>
              <a:off x="1047580" y="1576885"/>
              <a:ext cx="9486866" cy="4823830"/>
            </a:xfrm>
            <a:prstGeom prst="rect">
              <a:avLst/>
            </a:prstGeom>
          </p:spPr>
        </p:pic>
        <p:sp>
          <p:nvSpPr>
            <p:cNvPr id="27" name="フリーフォーム 26"/>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0" name="角丸四角形 9"/>
          <p:cNvSpPr/>
          <p:nvPr/>
        </p:nvSpPr>
        <p:spPr bwMode="auto">
          <a:xfrm>
            <a:off x="2417055" y="3789363"/>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2711624" y="3299077"/>
            <a:ext cx="4311923" cy="61631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角丸四角形吹き出し 18"/>
          <p:cNvSpPr/>
          <p:nvPr/>
        </p:nvSpPr>
        <p:spPr bwMode="auto">
          <a:xfrm>
            <a:off x="7985697" y="4343893"/>
            <a:ext cx="2125262" cy="271157"/>
          </a:xfrm>
          <a:prstGeom prst="wedgeRoundRectCallout">
            <a:avLst>
              <a:gd name="adj1" fmla="val -73729"/>
              <a:gd name="adj2" fmla="val 91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入力完了後、決定を押下します</a:t>
            </a:r>
            <a:endParaRPr kumimoji="1" lang="ja-JP" altLang="en-US" sz="1100" b="1" dirty="0" smtClean="0">
              <a:latin typeface="+mn-ea"/>
            </a:endParaRPr>
          </a:p>
        </p:txBody>
      </p:sp>
      <p:sp>
        <p:nvSpPr>
          <p:cNvPr id="20" name="角丸四角形 19"/>
          <p:cNvSpPr/>
          <p:nvPr/>
        </p:nvSpPr>
        <p:spPr bwMode="auto">
          <a:xfrm>
            <a:off x="7070328" y="4362989"/>
            <a:ext cx="432159" cy="19799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520207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a:t>EPOCH</a:t>
            </a:r>
            <a:r>
              <a:rPr lang="ja-JP" altLang="en-US" dirty="0"/>
              <a:t>全体図</a:t>
            </a:r>
            <a:endParaRPr lang="en-US" altLang="ja-JP" dirty="0"/>
          </a:p>
          <a:p>
            <a:pPr marL="180000" lvl="1" indent="0">
              <a:buNone/>
            </a:pPr>
            <a:r>
              <a:rPr lang="en-US" altLang="ja-JP" sz="1800" dirty="0"/>
              <a:t>EPOCH</a:t>
            </a:r>
            <a:r>
              <a:rPr lang="ja-JP" altLang="en-US" sz="1800" dirty="0"/>
              <a:t>をインストールおよびワークスペースを作成した後の構成は、以下の図のようになります。</a:t>
            </a:r>
            <a:endParaRPr lang="en-US" altLang="ja-JP" sz="1800"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2.1</a:t>
            </a:r>
            <a:r>
              <a:rPr kumimoji="0" lang="ja-JP" altLang="en-US" b="1" dirty="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a:solidFill>
                  <a:prstClr val="white"/>
                </a:solidFill>
                <a:latin typeface="Meiryo UI" panose="020B0604030504040204" pitchFamily="50" charset="-128"/>
                <a:ea typeface="Meiryo UI" panose="020B0604030504040204" pitchFamily="50" charset="-128"/>
              </a:rPr>
              <a:t>(1/5)</a:t>
            </a:r>
            <a:endParaRPr kumimoji="1" lang="ja-JP" altLang="en-US" dirty="0"/>
          </a:p>
        </p:txBody>
      </p:sp>
      <p:sp>
        <p:nvSpPr>
          <p:cNvPr id="4" name="直方体 3"/>
          <p:cNvSpPr/>
          <p:nvPr/>
        </p:nvSpPr>
        <p:spPr bwMode="auto">
          <a:xfrm>
            <a:off x="701151" y="4869160"/>
            <a:ext cx="10147377" cy="1167105"/>
          </a:xfrm>
          <a:prstGeom prst="cube">
            <a:avLst>
              <a:gd name="adj" fmla="val 39617"/>
            </a:avLst>
          </a:prstGeom>
          <a:solidFill>
            <a:schemeClr val="accent6">
              <a:lumMod val="10000"/>
              <a:lumOff val="90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257" y="5421606"/>
            <a:ext cx="2592288" cy="559885"/>
          </a:xfrm>
          <a:prstGeom prst="rect">
            <a:avLst/>
          </a:prstGeom>
        </p:spPr>
      </p:pic>
      <p:sp>
        <p:nvSpPr>
          <p:cNvPr id="7" name="直方体 6"/>
          <p:cNvSpPr/>
          <p:nvPr/>
        </p:nvSpPr>
        <p:spPr bwMode="auto">
          <a:xfrm>
            <a:off x="983432" y="1880828"/>
            <a:ext cx="9505056" cy="3342565"/>
          </a:xfrm>
          <a:prstGeom prst="cube">
            <a:avLst>
              <a:gd name="adj" fmla="val 8084"/>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9" name="直方体 8"/>
          <p:cNvSpPr/>
          <p:nvPr/>
        </p:nvSpPr>
        <p:spPr bwMode="auto">
          <a:xfrm>
            <a:off x="4211123" y="3081906"/>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1" name="直方体 10"/>
          <p:cNvSpPr/>
          <p:nvPr/>
        </p:nvSpPr>
        <p:spPr bwMode="auto">
          <a:xfrm>
            <a:off x="6057673" y="3070442"/>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474" y="3868624"/>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27" name="直方体 26"/>
          <p:cNvSpPr/>
          <p:nvPr/>
        </p:nvSpPr>
        <p:spPr bwMode="auto">
          <a:xfrm>
            <a:off x="1451011" y="4023051"/>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8" name="直方体 27"/>
          <p:cNvSpPr/>
          <p:nvPr/>
        </p:nvSpPr>
        <p:spPr bwMode="auto">
          <a:xfrm>
            <a:off x="2666746" y="4032013"/>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4" name="直方体 23"/>
          <p:cNvSpPr/>
          <p:nvPr/>
        </p:nvSpPr>
        <p:spPr bwMode="auto">
          <a:xfrm>
            <a:off x="1456124" y="3000777"/>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5" name="直方体 24"/>
          <p:cNvSpPr/>
          <p:nvPr/>
        </p:nvSpPr>
        <p:spPr bwMode="auto">
          <a:xfrm>
            <a:off x="2677416" y="3002976"/>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9" name="角丸四角形 28"/>
          <p:cNvSpPr/>
          <p:nvPr/>
        </p:nvSpPr>
        <p:spPr bwMode="auto">
          <a:xfrm>
            <a:off x="1343472" y="2638799"/>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0" name="テキスト ボックス 29"/>
          <p:cNvSpPr txBox="1"/>
          <p:nvPr/>
        </p:nvSpPr>
        <p:spPr>
          <a:xfrm>
            <a:off x="1521416" y="2660327"/>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31" name="テキスト ボックス 30"/>
          <p:cNvSpPr txBox="1"/>
          <p:nvPr/>
        </p:nvSpPr>
        <p:spPr>
          <a:xfrm>
            <a:off x="4323214" y="4469275"/>
            <a:ext cx="1415772" cy="338554"/>
          </a:xfrm>
          <a:prstGeom prst="rect">
            <a:avLst/>
          </a:prstGeom>
          <a:noFill/>
        </p:spPr>
        <p:txBody>
          <a:bodyPr wrap="none" rtlCol="0">
            <a:spAutoFit/>
          </a:bodyPr>
          <a:lstStyle/>
          <a:p>
            <a:r>
              <a:rPr kumimoji="1" lang="ja-JP" altLang="en-US" sz="800" b="1" dirty="0">
                <a:solidFill>
                  <a:srgbClr val="002060"/>
                </a:solidFill>
                <a:effectLst>
                  <a:glow rad="127000">
                    <a:schemeClr val="bg1"/>
                  </a:glow>
                </a:effectLst>
              </a:rPr>
              <a:t>アプリケーションのビルド</a:t>
            </a:r>
            <a:endParaRPr kumimoji="1" lang="en-US" altLang="ja-JP" sz="800" b="1" dirty="0">
              <a:solidFill>
                <a:srgbClr val="002060"/>
              </a:solidFill>
              <a:effectLst>
                <a:glow rad="127000">
                  <a:schemeClr val="bg1"/>
                </a:glow>
              </a:effectLst>
            </a:endParaRPr>
          </a:p>
          <a:p>
            <a:r>
              <a:rPr lang="ja-JP" altLang="en-US" sz="800" b="1" dirty="0">
                <a:solidFill>
                  <a:srgbClr val="002060"/>
                </a:solidFill>
                <a:effectLst>
                  <a:glow rad="127000">
                    <a:schemeClr val="bg1"/>
                  </a:glow>
                </a:effectLst>
              </a:rPr>
              <a:t>・イメージ出力</a:t>
            </a:r>
            <a:endParaRPr kumimoji="1" lang="en-US" altLang="ja-JP" sz="800" b="1" dirty="0">
              <a:solidFill>
                <a:srgbClr val="002060"/>
              </a:solidFill>
              <a:effectLst>
                <a:glow rad="127000">
                  <a:schemeClr val="bg1"/>
                </a:glow>
              </a:effectLst>
            </a:endParaRPr>
          </a:p>
        </p:txBody>
      </p:sp>
      <p:sp>
        <p:nvSpPr>
          <p:cNvPr id="33" name="テキスト ボックス 32"/>
          <p:cNvSpPr txBox="1"/>
          <p:nvPr/>
        </p:nvSpPr>
        <p:spPr>
          <a:xfrm>
            <a:off x="6084617" y="4453736"/>
            <a:ext cx="1673856"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テンプレートから</a:t>
            </a:r>
            <a:endParaRPr kumimoji="1" lang="en-US" altLang="ja-JP" sz="800" b="1" dirty="0">
              <a:solidFill>
                <a:srgbClr val="002060"/>
              </a:solidFill>
              <a:effectLst>
                <a:glow rad="127000">
                  <a:schemeClr val="bg1"/>
                </a:glow>
              </a:effectLst>
            </a:endParaRPr>
          </a:p>
          <a:p>
            <a:r>
              <a:rPr kumimoji="1" lang="ja-JP" altLang="en-US" sz="800" b="1" dirty="0">
                <a:solidFill>
                  <a:srgbClr val="002060"/>
                </a:solidFill>
                <a:effectLst>
                  <a:glow rad="127000">
                    <a:schemeClr val="bg1"/>
                  </a:glow>
                </a:effectLst>
              </a:rPr>
              <a:t>環境毎の</a:t>
            </a:r>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ファイル生成</a:t>
            </a:r>
            <a:endParaRPr kumimoji="1" lang="en-US" altLang="ja-JP" sz="800" b="1" dirty="0">
              <a:solidFill>
                <a:srgbClr val="002060"/>
              </a:solidFill>
              <a:effectLst>
                <a:glow rad="127000">
                  <a:schemeClr val="bg1"/>
                </a:glow>
              </a:effectLst>
            </a:endParaRPr>
          </a:p>
        </p:txBody>
      </p:sp>
      <p:sp>
        <p:nvSpPr>
          <p:cNvPr id="10" name="直方体 9"/>
          <p:cNvSpPr/>
          <p:nvPr/>
        </p:nvSpPr>
        <p:spPr bwMode="auto">
          <a:xfrm>
            <a:off x="7904223" y="3066619"/>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32" name="テキスト ボックス 31"/>
          <p:cNvSpPr txBox="1"/>
          <p:nvPr/>
        </p:nvSpPr>
        <p:spPr>
          <a:xfrm>
            <a:off x="8016674" y="4478166"/>
            <a:ext cx="1468672"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a:t>
            </a:r>
            <a:r>
              <a:rPr lang="ja-JP" altLang="en-US" sz="800" b="1" dirty="0">
                <a:solidFill>
                  <a:srgbClr val="002060"/>
                </a:solidFill>
                <a:effectLst>
                  <a:glow rad="127000">
                    <a:schemeClr val="bg1"/>
                  </a:glow>
                </a:effectLst>
              </a:rPr>
              <a:t>をもとに</a:t>
            </a:r>
            <a:endParaRPr lang="en-US" altLang="ja-JP" sz="800" b="1" dirty="0">
              <a:solidFill>
                <a:srgbClr val="002060"/>
              </a:solidFill>
              <a:effectLst>
                <a:glow rad="127000">
                  <a:schemeClr val="bg1"/>
                </a:glow>
              </a:effectLst>
            </a:endParaRPr>
          </a:p>
          <a:p>
            <a:r>
              <a:rPr lang="en-US" altLang="ja-JP" sz="800" b="1" dirty="0">
                <a:solidFill>
                  <a:srgbClr val="002060"/>
                </a:solidFill>
                <a:effectLst>
                  <a:glow rad="127000">
                    <a:schemeClr val="bg1"/>
                  </a:glow>
                </a:effectLst>
              </a:rPr>
              <a:t>K8s</a:t>
            </a:r>
            <a:r>
              <a:rPr lang="ja-JP" altLang="en-US" sz="800" b="1" dirty="0">
                <a:solidFill>
                  <a:srgbClr val="002060"/>
                </a:solidFill>
                <a:effectLst>
                  <a:glow rad="127000">
                    <a:schemeClr val="bg1"/>
                  </a:glow>
                </a:effectLst>
              </a:rPr>
              <a:t>環境へ</a:t>
            </a:r>
            <a:r>
              <a:rPr kumimoji="1" lang="en-US" altLang="ja-JP" sz="800" b="1" dirty="0">
                <a:solidFill>
                  <a:srgbClr val="002060"/>
                </a:solidFill>
                <a:effectLst>
                  <a:glow rad="127000">
                    <a:schemeClr val="bg1"/>
                  </a:glow>
                </a:effectLst>
              </a:rPr>
              <a:t>Deploy</a:t>
            </a:r>
          </a:p>
        </p:txBody>
      </p:sp>
      <p:pic>
        <p:nvPicPr>
          <p:cNvPr id="23" name="Graphic 4">
            <a:extLst>
              <a:ext uri="{FF2B5EF4-FFF2-40B4-BE49-F238E27FC236}">
                <a16:creationId xmlns:a16="http://schemas.microsoft.com/office/drawing/2014/main" id="{D101F400-5DD5-4EFF-88C8-B56608031B6D}"/>
              </a:ext>
            </a:extLst>
          </p:cNvPr>
          <p:cNvPicPr>
            <a:picLocks noChangeAspect="1"/>
          </p:cNvPicPr>
          <p:nvPr/>
        </p:nvPicPr>
        <p:blipFill>
          <a:blip r:embed="rId5">
            <a:extLst>
              <a:ext uri="{96DAC541-7B7A-43D3-8B79-37D633B846F1}">
                <asvg:svgBlip xmlns="" xmlns:asvg="http://schemas.microsoft.com/office/drawing/2016/SVG/main" r:embed="rId8"/>
              </a:ext>
            </a:extLst>
          </a:blip>
          <a:stretch>
            <a:fillRect/>
          </a:stretch>
        </p:blipFill>
        <p:spPr>
          <a:xfrm>
            <a:off x="4600734" y="3436742"/>
            <a:ext cx="877199" cy="1004220"/>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339" y="3410810"/>
            <a:ext cx="703565" cy="1030152"/>
          </a:xfrm>
          <a:prstGeom prst="rect">
            <a:avLst/>
          </a:prstGeom>
        </p:spPr>
      </p:pic>
    </p:spTree>
    <p:extLst>
      <p:ext uri="{BB962C8B-B14F-4D97-AF65-F5344CB8AC3E}">
        <p14:creationId xmlns:p14="http://schemas.microsoft.com/office/powerpoint/2010/main" val="1545863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実行で、実際に</a:t>
            </a:r>
            <a:r>
              <a:rPr lang="en-US" altLang="ja-JP" dirty="0"/>
              <a:t>Staging</a:t>
            </a:r>
            <a:r>
              <a:rPr lang="ja-JP" altLang="en-US" dirty="0"/>
              <a:t>環境</a:t>
            </a:r>
            <a:r>
              <a:rPr lang="ja-JP" altLang="en-US" dirty="0" smtClean="0"/>
              <a:t>へ</a:t>
            </a:r>
            <a:r>
              <a:rPr lang="en-US" altLang="ja-JP" dirty="0" smtClean="0"/>
              <a:t>Deploy</a:t>
            </a:r>
            <a:r>
              <a:rPr lang="ja-JP" altLang="en-US" dirty="0" smtClean="0"/>
              <a:t>します</a:t>
            </a:r>
            <a:r>
              <a:rPr lang="ja-JP" altLang="en-US" dirty="0"/>
              <a:t>。</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(9/21)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559496" y="4490376"/>
            <a:ext cx="2304256" cy="792088"/>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16600" y="1290928"/>
            <a:ext cx="864096" cy="247970"/>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2762273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(10/21)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905489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(11/21)</a:t>
            </a:r>
            <a:endParaRPr kumimoji="1" lang="ja-JP" altLang="en-US" dirty="0"/>
          </a:p>
        </p:txBody>
      </p:sp>
      <p:sp>
        <p:nvSpPr>
          <p:cNvPr id="12" name="角丸四角形吹き出し 11"/>
          <p:cNvSpPr/>
          <p:nvPr/>
        </p:nvSpPr>
        <p:spPr bwMode="auto">
          <a:xfrm>
            <a:off x="2873442" y="2864588"/>
            <a:ext cx="3924947"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300" b="1" dirty="0">
                <a:latin typeface="+mn-ea"/>
              </a:rPr>
              <a:t>各結果アイコンをクリックして</a:t>
            </a:r>
            <a:r>
              <a:rPr lang="ja-JP" altLang="en-US" sz="1300" b="1" dirty="0" smtClean="0">
                <a:latin typeface="+mn-ea"/>
              </a:rPr>
              <a:t>、</a:t>
            </a:r>
            <a:r>
              <a:rPr lang="en-US" altLang="ja-JP" sz="1300" b="1" dirty="0" smtClean="0">
                <a:latin typeface="+mn-ea"/>
              </a:rPr>
              <a:t>CD</a:t>
            </a:r>
            <a:r>
              <a:rPr lang="ja-JP" altLang="en-US" sz="1300" b="1" dirty="0">
                <a:latin typeface="+mn-ea"/>
              </a:rPr>
              <a:t>実行結果</a:t>
            </a:r>
            <a:r>
              <a:rPr lang="ja-JP" altLang="en-US" sz="1300" b="1" dirty="0" smtClean="0">
                <a:latin typeface="+mn-ea"/>
              </a:rPr>
              <a:t>を</a:t>
            </a:r>
            <a:endParaRPr lang="en-US" altLang="ja-JP" sz="1300" b="1" dirty="0" smtClean="0">
              <a:latin typeface="+mn-ea"/>
            </a:endParaRPr>
          </a:p>
          <a:p>
            <a:r>
              <a:rPr lang="ja-JP" altLang="en-US" sz="1300" b="1" dirty="0" smtClean="0">
                <a:latin typeface="+mn-ea"/>
              </a:rPr>
              <a:t>確認</a:t>
            </a:r>
            <a:r>
              <a:rPr lang="ja-JP" altLang="en-US" sz="1300" b="1" dirty="0">
                <a:latin typeface="+mn-ea"/>
              </a:rPr>
              <a:t>することができます</a:t>
            </a: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40431"/>
            <a:ext cx="864096" cy="232385"/>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0198606" y="1187082"/>
            <a:ext cx="1025193" cy="6480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523034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18538461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(Staging</a:t>
            </a:r>
            <a:r>
              <a:rPr lang="ja-JP" altLang="en-US" dirty="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(13/21</a:t>
            </a:r>
            <a:r>
              <a:rPr lang="en-US" altLang="ja-JP" b="1" dirty="0"/>
              <a:t>)</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30186" y="1594908"/>
            <a:ext cx="3493311" cy="1518036"/>
          </a:xfrm>
          <a:prstGeom prst="rect">
            <a:avLst/>
          </a:prstGeom>
        </p:spPr>
      </p:pic>
    </p:spTree>
    <p:extLst>
      <p:ext uri="{BB962C8B-B14F-4D97-AF65-F5344CB8AC3E}">
        <p14:creationId xmlns:p14="http://schemas.microsoft.com/office/powerpoint/2010/main" val="6043100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(14/21)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環境のアプリケーションの確認</a:t>
            </a:r>
            <a:endParaRPr kumimoji="1" lang="en-US" altLang="ja-JP" dirty="0" smtClean="0"/>
          </a:p>
          <a:p>
            <a:pPr lvl="1"/>
            <a:r>
              <a:rPr lang="ja-JP" altLang="en-US" dirty="0" smtClean="0"/>
              <a:t>ブラウザで以下の</a:t>
            </a:r>
            <a:r>
              <a:rPr lang="en-US" altLang="ja-JP" dirty="0" smtClean="0"/>
              <a:t>URL</a:t>
            </a:r>
            <a:r>
              <a:rPr lang="ja-JP" altLang="en-US" dirty="0" smtClean="0"/>
              <a:t>に接続し、デプロイしたサンプルアプリケーションを表示します</a:t>
            </a:r>
            <a:endParaRPr lang="en-US" altLang="ja-JP" dirty="0"/>
          </a:p>
          <a:p>
            <a:pPr marL="180000" lvl="1" indent="0">
              <a:buNone/>
            </a:pPr>
            <a:r>
              <a:rPr lang="en-US" altLang="ja-JP" dirty="0" smtClean="0"/>
              <a:t>	http://[Kubernetes</a:t>
            </a:r>
            <a:r>
              <a:rPr lang="ja-JP" altLang="en-US" dirty="0" smtClean="0"/>
              <a:t> </a:t>
            </a:r>
            <a:r>
              <a:rPr lang="en-US" altLang="ja-JP" dirty="0" smtClean="0"/>
              <a:t>master</a:t>
            </a:r>
            <a:r>
              <a:rPr lang="ja-JP" altLang="en-US" dirty="0" smtClean="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9" name="角丸四角形 8"/>
          <p:cNvSpPr/>
          <p:nvPr/>
        </p:nvSpPr>
        <p:spPr bwMode="auto">
          <a:xfrm>
            <a:off x="1337472" y="2348880"/>
            <a:ext cx="732081" cy="61823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いて</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吹き出し 10"/>
          <p:cNvSpPr/>
          <p:nvPr/>
        </p:nvSpPr>
        <p:spPr bwMode="auto">
          <a:xfrm>
            <a:off x="6128482" y="2035682"/>
            <a:ext cx="5063263" cy="951105"/>
          </a:xfrm>
          <a:prstGeom prst="wedgeRoundRectCallout">
            <a:avLst>
              <a:gd name="adj1" fmla="val -131324"/>
              <a:gd name="adj2" fmla="val 1316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a:t>
            </a:r>
            <a:r>
              <a:rPr lang="en-US" altLang="ja-JP" sz="1100" b="1" dirty="0">
                <a:latin typeface="+mn-ea"/>
              </a:rPr>
              <a:t>EUR</a:t>
            </a:r>
            <a:r>
              <a:rPr lang="ja-JP" altLang="en-US" sz="1100" b="1" dirty="0">
                <a:latin typeface="+mn-ea"/>
              </a:rPr>
              <a:t>」が表示されていることを</a:t>
            </a:r>
          </a:p>
          <a:p>
            <a:r>
              <a:rPr lang="ja-JP" altLang="en-US" sz="1100" b="1" dirty="0">
                <a:latin typeface="+mn-ea"/>
              </a:rPr>
              <a:t>確認します。</a:t>
            </a:r>
          </a:p>
          <a:p>
            <a:r>
              <a:rPr lang="ja-JP" altLang="en-US" sz="1100" b="1" dirty="0">
                <a:latin typeface="+mn-ea"/>
              </a:rPr>
              <a:t>確認後、「</a:t>
            </a:r>
            <a:r>
              <a:rPr lang="en-US" altLang="ja-JP" sz="1100" b="1" dirty="0">
                <a:latin typeface="+mn-ea"/>
              </a:rPr>
              <a:t>EUR</a:t>
            </a:r>
            <a:r>
              <a:rPr lang="ja-JP" altLang="en-US" sz="1100" b="1" dirty="0">
                <a:latin typeface="+mn-ea"/>
              </a:rPr>
              <a:t>」を選択して、表示が切り替わることを確認</a:t>
            </a:r>
            <a:r>
              <a:rPr lang="ja-JP" altLang="en-US" sz="1100" b="1" dirty="0" smtClean="0">
                <a:latin typeface="+mn-ea"/>
              </a:rPr>
              <a:t>します</a:t>
            </a:r>
            <a:endParaRPr lang="ja-JP" altLang="en-US" sz="1100" b="1" dirty="0">
              <a:latin typeface="+mn-ea"/>
            </a:endParaRPr>
          </a:p>
        </p:txBody>
      </p:sp>
    </p:spTree>
    <p:extLst>
      <p:ext uri="{BB962C8B-B14F-4D97-AF65-F5344CB8AC3E}">
        <p14:creationId xmlns:p14="http://schemas.microsoft.com/office/powerpoint/2010/main" val="3277620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en-US" altLang="ja-JP" dirty="0" smtClean="0"/>
              <a:t>Production</a:t>
            </a:r>
            <a:r>
              <a:rPr lang="ja-JP" altLang="en-US" dirty="0" smtClean="0"/>
              <a:t>環境へ</a:t>
            </a:r>
            <a:r>
              <a:rPr lang="en-US" altLang="ja-JP" dirty="0" smtClean="0"/>
              <a:t>Deploy</a:t>
            </a:r>
            <a:r>
              <a:rPr lang="ja-JP" altLang="en-US" dirty="0" smtClean="0"/>
              <a:t>する流れを説明します。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(15/21)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7217"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7217" y="401929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6" name="直方体 45"/>
          <p:cNvSpPr/>
          <p:nvPr/>
        </p:nvSpPr>
        <p:spPr bwMode="auto">
          <a:xfrm>
            <a:off x="9587217" y="310860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10035695" y="5126691"/>
            <a:ext cx="464052" cy="491965"/>
          </a:xfrm>
          <a:prstGeom prst="rect">
            <a:avLst/>
          </a:prstGeom>
        </p:spPr>
      </p:pic>
      <p:pic>
        <p:nvPicPr>
          <p:cNvPr id="49" name="図 48"/>
          <p:cNvPicPr>
            <a:picLocks noChangeAspect="1"/>
          </p:cNvPicPr>
          <p:nvPr/>
        </p:nvPicPr>
        <p:blipFill>
          <a:blip r:embed="rId5"/>
          <a:stretch>
            <a:fillRect/>
          </a:stretch>
        </p:blipFill>
        <p:spPr>
          <a:xfrm>
            <a:off x="10050271" y="4200891"/>
            <a:ext cx="464052" cy="491965"/>
          </a:xfrm>
          <a:prstGeom prst="rect">
            <a:avLst/>
          </a:prstGeom>
        </p:spPr>
      </p:pic>
      <p:pic>
        <p:nvPicPr>
          <p:cNvPr id="53" name="図 52"/>
          <p:cNvPicPr>
            <a:picLocks noChangeAspect="1"/>
          </p:cNvPicPr>
          <p:nvPr/>
        </p:nvPicPr>
        <p:blipFill>
          <a:blip r:embed="rId5"/>
          <a:stretch>
            <a:fillRect/>
          </a:stretch>
        </p:blipFill>
        <p:spPr>
          <a:xfrm>
            <a:off x="10050271" y="3278597"/>
            <a:ext cx="464052" cy="491965"/>
          </a:xfrm>
          <a:prstGeom prst="rect">
            <a:avLst/>
          </a:prstGeom>
        </p:spPr>
      </p:pic>
      <p:pic>
        <p:nvPicPr>
          <p:cNvPr id="55"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0" name="図 59"/>
          <p:cNvPicPr>
            <a:picLocks noChangeAspect="1"/>
          </p:cNvPicPr>
          <p:nvPr/>
        </p:nvPicPr>
        <p:blipFill>
          <a:blip r:embed="rId5">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40477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a:t>
            </a:r>
            <a:r>
              <a:rPr lang="ja-JP" altLang="en-US" dirty="0" smtClean="0"/>
              <a:t>に</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(16/21)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03512" y="4581128"/>
            <a:ext cx="1872208" cy="701336"/>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3" name="図 12"/>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5" name="角丸四角形 14"/>
          <p:cNvSpPr/>
          <p:nvPr/>
        </p:nvSpPr>
        <p:spPr bwMode="auto">
          <a:xfrm>
            <a:off x="9402826" y="1311173"/>
            <a:ext cx="864096" cy="22725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096829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(17/21)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9041034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(18/21)</a:t>
            </a:r>
            <a:endParaRPr kumimoji="1" lang="ja-JP" altLang="en-US" dirty="0"/>
          </a:p>
        </p:txBody>
      </p:sp>
      <p:sp>
        <p:nvSpPr>
          <p:cNvPr id="15" name="角丸四角形吹き出し 14"/>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3"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7" name="角丸四角形 16"/>
          <p:cNvSpPr/>
          <p:nvPr/>
        </p:nvSpPr>
        <p:spPr bwMode="auto">
          <a:xfrm>
            <a:off x="9389138" y="1556792"/>
            <a:ext cx="884758" cy="2492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1064552" y="476672"/>
            <a:ext cx="1055800" cy="140301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324619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kumimoji="1" lang="ja-JP" altLang="en-US" dirty="0" smtClean="0"/>
              <a:t>前提条件</a:t>
            </a:r>
            <a:endParaRPr kumimoji="1" lang="en-US" altLang="ja-JP" dirty="0" smtClean="0"/>
          </a:p>
          <a:p>
            <a:pPr lvl="1"/>
            <a:r>
              <a:rPr kumimoji="1" lang="ja-JP" altLang="en-US" dirty="0" smtClean="0"/>
              <a:t>環境</a:t>
            </a:r>
            <a:endParaRPr kumimoji="1" lang="en-US" altLang="ja-JP" dirty="0" smtClean="0"/>
          </a:p>
          <a:p>
            <a:pPr lvl="2"/>
            <a:r>
              <a:rPr kumimoji="1" lang="en-US" altLang="ja-JP" dirty="0" smtClean="0"/>
              <a:t>Kubernetes</a:t>
            </a:r>
            <a:r>
              <a:rPr kumimoji="1" lang="ja-JP" altLang="en-US" dirty="0" smtClean="0"/>
              <a:t>環境が構築されていること</a:t>
            </a:r>
            <a:endParaRPr kumimoji="1" lang="en-US" altLang="ja-JP" dirty="0" smtClean="0"/>
          </a:p>
          <a:p>
            <a:pPr lvl="2"/>
            <a:r>
              <a:rPr lang="ja-JP" altLang="en-US" dirty="0"/>
              <a:t>使用する</a:t>
            </a:r>
            <a:r>
              <a:rPr lang="en-US" altLang="ja-JP" dirty="0" err="1"/>
              <a:t>ServiceAccount</a:t>
            </a:r>
            <a:r>
              <a:rPr lang="ja-JP" altLang="en-US" dirty="0"/>
              <a:t>に</a:t>
            </a:r>
            <a:r>
              <a:rPr lang="en-US" altLang="ja-JP" dirty="0"/>
              <a:t>cluster-admin</a:t>
            </a:r>
            <a:r>
              <a:rPr lang="ja-JP" altLang="en-US" dirty="0"/>
              <a:t>ロールが付与されている</a:t>
            </a:r>
            <a:r>
              <a:rPr lang="ja-JP" altLang="en-US" dirty="0" smtClean="0"/>
              <a:t>こと</a:t>
            </a:r>
            <a:endParaRPr lang="en-US" altLang="ja-JP" dirty="0" smtClean="0"/>
          </a:p>
          <a:p>
            <a:pPr lvl="2"/>
            <a:r>
              <a:rPr lang="en-US" altLang="ja-JP" dirty="0" smtClean="0"/>
              <a:t>Kubernetes</a:t>
            </a:r>
            <a:r>
              <a:rPr lang="ja-JP" altLang="en-US" dirty="0" smtClean="0"/>
              <a:t>環境から外部インターネットに接続できること</a:t>
            </a:r>
            <a:endParaRPr lang="en-US" altLang="ja-JP" dirty="0" smtClean="0"/>
          </a:p>
          <a:p>
            <a:pPr lvl="2"/>
            <a:r>
              <a:rPr lang="en-US" altLang="ja-JP" dirty="0" smtClean="0"/>
              <a:t>PC</a:t>
            </a:r>
            <a:r>
              <a:rPr lang="ja-JP" altLang="en-US" dirty="0" smtClean="0"/>
              <a:t>環境から外部インターネットに接続できること</a:t>
            </a:r>
            <a:endParaRPr lang="en-US" altLang="ja-JP" dirty="0" smtClean="0"/>
          </a:p>
          <a:p>
            <a:pPr lvl="2"/>
            <a:r>
              <a:rPr lang="en-US" altLang="ja-JP" dirty="0" smtClean="0"/>
              <a:t>PC</a:t>
            </a:r>
            <a:r>
              <a:rPr lang="ja-JP" altLang="en-US" dirty="0" smtClean="0"/>
              <a:t>環境に</a:t>
            </a:r>
            <a:r>
              <a:rPr lang="en-US" altLang="ja-JP" dirty="0" err="1" smtClean="0"/>
              <a:t>Git</a:t>
            </a:r>
            <a:r>
              <a:rPr lang="ja-JP" altLang="en-US" dirty="0" smtClean="0"/>
              <a:t> </a:t>
            </a:r>
            <a:r>
              <a:rPr lang="en-US" altLang="ja-JP" dirty="0" smtClean="0"/>
              <a:t>for</a:t>
            </a:r>
            <a:r>
              <a:rPr lang="ja-JP" altLang="en-US" dirty="0" smtClean="0"/>
              <a:t> </a:t>
            </a:r>
            <a:r>
              <a:rPr lang="en-US" altLang="ja-JP" dirty="0" smtClean="0"/>
              <a:t>Windows</a:t>
            </a:r>
            <a:r>
              <a:rPr lang="ja-JP" altLang="en-US" dirty="0" smtClean="0"/>
              <a:t>が</a:t>
            </a:r>
            <a:r>
              <a:rPr lang="ja-JP" altLang="en-US" dirty="0"/>
              <a:t>インストール</a:t>
            </a:r>
            <a:r>
              <a:rPr lang="ja-JP" altLang="en-US" dirty="0" smtClean="0"/>
              <a:t>されていること</a:t>
            </a:r>
            <a:endParaRPr lang="en-US" altLang="ja-JP" dirty="0" smtClean="0"/>
          </a:p>
          <a:p>
            <a:pPr lvl="2"/>
            <a:r>
              <a:rPr lang="ja-JP" altLang="en-US" dirty="0" smtClean="0"/>
              <a:t>ポート番号</a:t>
            </a:r>
            <a:r>
              <a:rPr lang="en-US" altLang="ja-JP" dirty="0" smtClean="0"/>
              <a:t>(30080,</a:t>
            </a:r>
            <a:r>
              <a:rPr lang="ja-JP" altLang="en-US" dirty="0" smtClean="0"/>
              <a:t> </a:t>
            </a:r>
            <a:r>
              <a:rPr lang="en-US" altLang="ja-JP" dirty="0" smtClean="0"/>
              <a:t>30081,</a:t>
            </a:r>
            <a:r>
              <a:rPr lang="ja-JP" altLang="en-US" dirty="0" smtClean="0"/>
              <a:t> </a:t>
            </a:r>
            <a:r>
              <a:rPr lang="en-US" altLang="ja-JP" dirty="0" smtClean="0"/>
              <a:t>30443</a:t>
            </a:r>
            <a:r>
              <a:rPr lang="en-US" altLang="ja-JP" dirty="0"/>
              <a:t>, </a:t>
            </a:r>
            <a:r>
              <a:rPr lang="en-US" altLang="ja-JP" dirty="0" smtClean="0"/>
              <a:t>30801</a:t>
            </a:r>
            <a:r>
              <a:rPr lang="en-US" altLang="ja-JP" dirty="0"/>
              <a:t> , </a:t>
            </a:r>
            <a:r>
              <a:rPr lang="en-US" altLang="ja-JP" dirty="0" smtClean="0"/>
              <a:t>30804, 30805, </a:t>
            </a:r>
            <a:r>
              <a:rPr lang="en-US" altLang="ja-JP" dirty="0"/>
              <a:t>30901</a:t>
            </a:r>
            <a:r>
              <a:rPr lang="ja-JP" altLang="en-US" dirty="0" smtClean="0"/>
              <a:t>～</a:t>
            </a:r>
            <a:r>
              <a:rPr lang="en-US" altLang="ja-JP" dirty="0" smtClean="0"/>
              <a:t>30907)</a:t>
            </a:r>
            <a:r>
              <a:rPr lang="ja-JP" altLang="en-US" dirty="0" smtClean="0"/>
              <a:t>が使用できること</a:t>
            </a:r>
            <a:endParaRPr lang="en-US" altLang="ja-JP" dirty="0" smtClean="0"/>
          </a:p>
          <a:p>
            <a:pPr marL="360000" lvl="2" indent="0">
              <a:buNone/>
            </a:pPr>
            <a:r>
              <a:rPr lang="ja-JP" altLang="en-US" dirty="0"/>
              <a:t>　</a:t>
            </a:r>
            <a:r>
              <a:rPr lang="en-US" altLang="ja-JP" dirty="0" smtClean="0"/>
              <a:t>(</a:t>
            </a:r>
            <a:r>
              <a:rPr lang="ja-JP" altLang="en-US" dirty="0" smtClean="0"/>
              <a:t>ポート番号は</a:t>
            </a:r>
            <a:r>
              <a:rPr lang="en-US" altLang="ja-JP" dirty="0" smtClean="0"/>
              <a:t>epoch-</a:t>
            </a:r>
            <a:r>
              <a:rPr lang="en-US" altLang="ja-JP" dirty="0" err="1" smtClean="0"/>
              <a:t>install.yaml</a:t>
            </a:r>
            <a:r>
              <a:rPr lang="ja-JP" altLang="en-US" dirty="0" smtClean="0"/>
              <a:t>に記述されており、変更する際は編集後インストールを実行する必要があります）</a:t>
            </a:r>
            <a:endParaRPr lang="en-US" altLang="ja-JP" dirty="0"/>
          </a:p>
          <a:p>
            <a:pPr lvl="2"/>
            <a:endParaRPr lang="en-US" altLang="ja-JP" dirty="0" smtClean="0"/>
          </a:p>
          <a:p>
            <a:pPr lvl="1"/>
            <a:r>
              <a:rPr lang="ja-JP" altLang="en-US" dirty="0"/>
              <a:t>アカウント</a:t>
            </a:r>
            <a:endParaRPr kumimoji="1" lang="en-US" altLang="ja-JP" dirty="0" smtClean="0"/>
          </a:p>
          <a:p>
            <a:pPr lvl="2"/>
            <a:r>
              <a:rPr lang="ja-JP" altLang="en-US" dirty="0" smtClean="0"/>
              <a:t>アプリケーションコードを</a:t>
            </a:r>
            <a:r>
              <a:rPr lang="ja-JP" altLang="en-US" dirty="0"/>
              <a:t>登録</a:t>
            </a:r>
            <a:r>
              <a:rPr lang="ja-JP" altLang="en-US" dirty="0" smtClean="0"/>
              <a:t>する</a:t>
            </a:r>
            <a:r>
              <a:rPr lang="en-US" altLang="ja-JP" dirty="0" smtClean="0"/>
              <a:t>GitHub</a:t>
            </a:r>
            <a:r>
              <a:rPr lang="ja-JP" altLang="en-US" dirty="0" smtClean="0"/>
              <a:t>のアカウントが準備されていること</a:t>
            </a:r>
            <a:endParaRPr lang="en-US" altLang="ja-JP" dirty="0" smtClean="0"/>
          </a:p>
          <a:p>
            <a:pPr lvl="2"/>
            <a:r>
              <a:rPr lang="en-US" altLang="ja-JP" dirty="0" smtClean="0"/>
              <a:t>Kubernetes</a:t>
            </a:r>
            <a:r>
              <a:rPr lang="ja-JP" altLang="en-US" dirty="0" smtClean="0"/>
              <a:t> </a:t>
            </a:r>
            <a:r>
              <a:rPr lang="en-US" altLang="ja-JP" dirty="0" smtClean="0"/>
              <a:t>Manifest</a:t>
            </a:r>
            <a:r>
              <a:rPr lang="ja-JP" altLang="en-US" dirty="0" smtClean="0"/>
              <a:t>を</a:t>
            </a:r>
            <a:r>
              <a:rPr lang="ja-JP" altLang="en-US" dirty="0"/>
              <a:t>登録する</a:t>
            </a:r>
            <a:r>
              <a:rPr lang="en-US" altLang="ja-JP" dirty="0" smtClean="0"/>
              <a:t>GitHub</a:t>
            </a:r>
            <a:r>
              <a:rPr lang="ja-JP" altLang="en-US" dirty="0" smtClean="0"/>
              <a:t>のアカウント</a:t>
            </a:r>
            <a:r>
              <a:rPr lang="ja-JP" altLang="en-US" dirty="0"/>
              <a:t>が準備されている</a:t>
            </a:r>
            <a:r>
              <a:rPr lang="ja-JP" altLang="en-US" dirty="0" smtClean="0"/>
              <a:t>こと</a:t>
            </a:r>
            <a:endParaRPr lang="en-US" altLang="ja-JP" dirty="0" smtClean="0"/>
          </a:p>
          <a:p>
            <a:pPr lvl="2"/>
            <a:r>
              <a:rPr lang="ja-JP" altLang="en-US" dirty="0" smtClean="0"/>
              <a:t>コンテナイメージを登録する</a:t>
            </a:r>
            <a:r>
              <a:rPr lang="en-US" altLang="ja-JP" dirty="0" smtClean="0"/>
              <a:t>DockerHub</a:t>
            </a:r>
            <a:r>
              <a:rPr lang="ja-JP" altLang="en-US" dirty="0" smtClean="0"/>
              <a:t>のアカウントが準備されていること</a:t>
            </a:r>
            <a:endParaRPr lang="en-US" altLang="ja-JP" dirty="0"/>
          </a:p>
          <a:p>
            <a:pPr lvl="1"/>
            <a:endParaRPr kumimoji="1" lang="en-US" altLang="ja-JP" dirty="0" smtClean="0"/>
          </a:p>
          <a:p>
            <a:pPr lvl="1"/>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smtClean="0">
                <a:solidFill>
                  <a:prstClr val="white"/>
                </a:solidFill>
                <a:latin typeface="Meiryo UI" panose="020B0604030504040204" pitchFamily="50" charset="-128"/>
                <a:ea typeface="Meiryo UI" panose="020B0604030504040204" pitchFamily="50" charset="-128"/>
              </a:rPr>
              <a:t>EPOCH</a:t>
            </a:r>
            <a:r>
              <a:rPr kumimoji="0" lang="ja-JP" altLang="en-US" b="1" dirty="0" smtClean="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(2/5)</a:t>
            </a:r>
            <a:endParaRPr kumimoji="1" lang="ja-JP" altLang="en-US" dirty="0"/>
          </a:p>
        </p:txBody>
      </p:sp>
    </p:spTree>
    <p:extLst>
      <p:ext uri="{BB962C8B-B14F-4D97-AF65-F5344CB8AC3E}">
        <p14:creationId xmlns:p14="http://schemas.microsoft.com/office/powerpoint/2010/main" val="12199809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(Production</a:t>
            </a:r>
            <a:r>
              <a:rPr lang="ja-JP" altLang="en-US" dirty="0" smtClean="0"/>
              <a:t>環境</a:t>
            </a:r>
            <a:r>
              <a:rPr lang="en-US" altLang="ja-JP" dirty="0"/>
              <a:t>)</a:t>
            </a:r>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(19/21)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1284061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(Production</a:t>
            </a:r>
            <a:r>
              <a:rPr lang="ja-JP" altLang="en-US" dirty="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a:t>
            </a:r>
            <a:r>
              <a:rPr lang="en-US" altLang="ja-JP" b="1" dirty="0"/>
              <a:t>20/21)</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60826" y="4012923"/>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2917"/>
              <a:gd name="adj2" fmla="val 9399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4052568" y="4465849"/>
            <a:ext cx="2863973" cy="161497"/>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52145" y="1539932"/>
            <a:ext cx="3493311" cy="1518036"/>
          </a:xfrm>
          <a:prstGeom prst="rect">
            <a:avLst/>
          </a:prstGeom>
        </p:spPr>
      </p:pic>
    </p:spTree>
    <p:extLst>
      <p:ext uri="{BB962C8B-B14F-4D97-AF65-F5344CB8AC3E}">
        <p14:creationId xmlns:p14="http://schemas.microsoft.com/office/powerpoint/2010/main" val="23551345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(21/21)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Production</a:t>
            </a:r>
            <a:r>
              <a:rPr kumimoji="1" lang="ja-JP" altLang="en-US" dirty="0" smtClean="0"/>
              <a:t>環境のアプリケーションの確認</a:t>
            </a:r>
            <a:endParaRPr kumimoji="1" lang="en-US" altLang="ja-JP" dirty="0" smtClean="0"/>
          </a:p>
          <a:p>
            <a:pPr lvl="1"/>
            <a:r>
              <a:rPr lang="ja-JP" altLang="en-US" dirty="0"/>
              <a:t>ブラウザで以下の</a:t>
            </a:r>
            <a:r>
              <a:rPr lang="en-US" altLang="ja-JP" dirty="0"/>
              <a:t>URL</a:t>
            </a:r>
            <a:r>
              <a:rPr lang="ja-JP" altLang="en-US" dirty="0"/>
              <a:t>に接続し</a:t>
            </a:r>
            <a:r>
              <a:rPr lang="ja-JP" altLang="en-US" dirty="0" smtClean="0"/>
              <a:t>、デプロイしたサンプルアプリケーションを表示します</a:t>
            </a:r>
            <a:endParaRPr lang="en-US" altLang="ja-JP" dirty="0"/>
          </a:p>
          <a:p>
            <a:pPr marL="180000" lvl="1" indent="0">
              <a:buNone/>
            </a:pPr>
            <a:r>
              <a:rPr lang="en-US" altLang="ja-JP" dirty="0" smtClean="0"/>
              <a:t>	http</a:t>
            </a:r>
            <a:r>
              <a:rPr lang="en-US" altLang="ja-JP" dirty="0"/>
              <a:t>://[Kubernetes</a:t>
            </a:r>
            <a:r>
              <a:rPr lang="ja-JP" altLang="en-US" dirty="0"/>
              <a:t> </a:t>
            </a:r>
            <a:r>
              <a:rPr lang="en-US" altLang="ja-JP" dirty="0"/>
              <a:t>master</a:t>
            </a:r>
            <a:r>
              <a:rPr lang="ja-JP" altLang="en-US" dirty="0" smtClean="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pic>
        <p:nvPicPr>
          <p:cNvPr id="8" name="図 7"/>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12" name="テキスト ボックス 11"/>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でチュートリアルは終了になります。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お疲れ様でした。</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3" name="角丸四角形吹き出し 12"/>
          <p:cNvSpPr/>
          <p:nvPr/>
        </p:nvSpPr>
        <p:spPr bwMode="auto">
          <a:xfrm>
            <a:off x="6960096" y="1988840"/>
            <a:ext cx="4105105" cy="603222"/>
          </a:xfrm>
          <a:prstGeom prst="wedgeRoundRectCallout">
            <a:avLst>
              <a:gd name="adj1" fmla="val -65874"/>
              <a:gd name="adj2" fmla="val 413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Staging</a:t>
            </a:r>
            <a:r>
              <a:rPr lang="ja-JP" altLang="en-US" sz="1100" b="1" dirty="0">
                <a:latin typeface="+mn-ea"/>
              </a:rPr>
              <a:t>環境と同様に画面が表示されることを確認します</a:t>
            </a:r>
          </a:p>
        </p:txBody>
      </p:sp>
    </p:spTree>
    <p:extLst>
      <p:ext uri="{BB962C8B-B14F-4D97-AF65-F5344CB8AC3E}">
        <p14:creationId xmlns:p14="http://schemas.microsoft.com/office/powerpoint/2010/main" val="10698276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5.</a:t>
            </a:r>
            <a:r>
              <a:rPr lang="ja-JP" altLang="en-US" dirty="0" smtClean="0"/>
              <a:t> 付録</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ja-JP" altLang="en-US" dirty="0" smtClean="0"/>
              <a:t>本資料中で行った内容の補足をします。</a:t>
            </a:r>
            <a:endParaRPr kumimoji="1" lang="ja-JP" altLang="en-US" dirty="0"/>
          </a:p>
        </p:txBody>
      </p:sp>
    </p:spTree>
    <p:extLst>
      <p:ext uri="{BB962C8B-B14F-4D97-AF65-F5344CB8AC3E}">
        <p14:creationId xmlns:p14="http://schemas.microsoft.com/office/powerpoint/2010/main" val="15038515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pPr marL="180000" lvl="1" indent="0">
              <a:buNone/>
            </a:pPr>
            <a:r>
              <a:rPr lang="ja-JP" altLang="en-US" sz="1400" dirty="0" smtClean="0"/>
              <a:t>以下、現在の</a:t>
            </a:r>
            <a:r>
              <a:rPr lang="en-US" altLang="ja-JP" sz="1400" dirty="0" err="1" smtClean="0"/>
              <a:t>Exastro</a:t>
            </a:r>
            <a:r>
              <a:rPr lang="ja-JP" altLang="en-US" sz="1400" dirty="0" smtClean="0"/>
              <a:t> </a:t>
            </a:r>
            <a:r>
              <a:rPr lang="en-US" altLang="ja-JP" sz="1400" dirty="0" smtClean="0"/>
              <a:t>EPOCH</a:t>
            </a:r>
            <a:r>
              <a:rPr lang="ja-JP" altLang="en-US" sz="1400" dirty="0" smtClean="0"/>
              <a:t>のバージョンでの制限事項となります。今後のバージョンで変更される可能性があります。</a:t>
            </a:r>
            <a:endParaRPr lang="en-US" altLang="ja-JP" sz="1400" dirty="0" smtClean="0"/>
          </a:p>
          <a:p>
            <a:pPr marL="180000" lvl="1" indent="0">
              <a:buNone/>
            </a:pPr>
            <a:endParaRPr lang="en-US" altLang="ja-JP" sz="1400" dirty="0" smtClean="0"/>
          </a:p>
          <a:p>
            <a:pPr lvl="1"/>
            <a:r>
              <a:rPr lang="ja-JP" altLang="en-US" sz="1400" dirty="0" smtClean="0"/>
              <a:t>制限事項（今後対応する予定）</a:t>
            </a:r>
            <a:endParaRPr lang="en-US" altLang="ja-JP" sz="1400" dirty="0" smtClean="0"/>
          </a:p>
          <a:p>
            <a:pPr lvl="2"/>
            <a:r>
              <a:rPr lang="ja-JP" altLang="en-US" sz="1200" dirty="0" smtClean="0"/>
              <a:t>アプリケーションコード</a:t>
            </a:r>
            <a:r>
              <a:rPr lang="ja-JP" altLang="en-US" sz="1200" dirty="0"/>
              <a:t>のリポジトリは、現在１つのみ対応となっております</a:t>
            </a:r>
            <a:r>
              <a:rPr lang="ja-JP" altLang="en-US" sz="1200" dirty="0" smtClean="0"/>
              <a:t>。</a:t>
            </a:r>
            <a:endParaRPr lang="en-US" altLang="ja-JP" sz="1200" dirty="0" smtClean="0"/>
          </a:p>
          <a:p>
            <a:pPr lvl="2"/>
            <a:r>
              <a:rPr lang="ja-JP" altLang="en-US" sz="1200" dirty="0" smtClean="0"/>
              <a:t>現在は、アプリケーションコード毎の</a:t>
            </a:r>
            <a:r>
              <a:rPr lang="en-US" altLang="ja-JP" sz="1200" dirty="0" err="1" smtClean="0"/>
              <a:t>Git</a:t>
            </a:r>
            <a:r>
              <a:rPr lang="ja-JP" altLang="en-US" sz="1200" dirty="0" smtClean="0"/>
              <a:t>アカウントには対応しておりません。</a:t>
            </a:r>
            <a:endParaRPr lang="en-US" altLang="ja-JP" sz="1200" dirty="0" smtClean="0"/>
          </a:p>
          <a:p>
            <a:pPr lvl="2"/>
            <a:r>
              <a:rPr lang="en-US" altLang="ja-JP" sz="1200" dirty="0" err="1" smtClean="0"/>
              <a:t>Git</a:t>
            </a:r>
            <a:r>
              <a:rPr lang="ja-JP" altLang="en-US" sz="1200" dirty="0"/>
              <a:t>サービス選択は次バージョン以降で対応</a:t>
            </a:r>
            <a:r>
              <a:rPr lang="ja-JP" altLang="en-US" sz="1200" dirty="0" smtClean="0"/>
              <a:t>予定です。現在は指定</a:t>
            </a:r>
            <a:r>
              <a:rPr lang="ja-JP" altLang="en-US" sz="1200" dirty="0"/>
              <a:t>された</a:t>
            </a:r>
            <a:r>
              <a:rPr lang="en-US" altLang="ja-JP" sz="1200" dirty="0"/>
              <a:t>URL</a:t>
            </a:r>
            <a:r>
              <a:rPr lang="ja-JP" altLang="en-US" sz="1200" dirty="0"/>
              <a:t>の</a:t>
            </a:r>
            <a:r>
              <a:rPr lang="en-US" altLang="ja-JP" sz="1200" dirty="0" err="1"/>
              <a:t>Git</a:t>
            </a:r>
            <a:r>
              <a:rPr lang="ja-JP" altLang="en-US" sz="1200" dirty="0"/>
              <a:t>リポジトリの動作となります</a:t>
            </a:r>
            <a:r>
              <a:rPr lang="ja-JP" altLang="en-US" sz="1200" dirty="0" smtClean="0"/>
              <a:t>。</a:t>
            </a:r>
            <a:endParaRPr lang="en-US" altLang="ja-JP" sz="1200" dirty="0"/>
          </a:p>
          <a:p>
            <a:pPr lvl="2"/>
            <a:r>
              <a:rPr lang="ja-JP" altLang="en-US" sz="1200" dirty="0" smtClean="0"/>
              <a:t>ビルドブランチ</a:t>
            </a:r>
            <a:r>
              <a:rPr lang="ja-JP" altLang="en-US" sz="1200" dirty="0"/>
              <a:t>は次バージョン以降で対応</a:t>
            </a:r>
            <a:r>
              <a:rPr lang="ja-JP" altLang="en-US" sz="1200" dirty="0" smtClean="0"/>
              <a:t>予定です。現在は</a:t>
            </a:r>
            <a:r>
              <a:rPr lang="en-US" altLang="ja-JP" sz="1200" dirty="0" smtClean="0"/>
              <a:t>Push</a:t>
            </a:r>
            <a:r>
              <a:rPr lang="ja-JP" altLang="en-US" sz="1200" dirty="0" smtClean="0"/>
              <a:t>された内容でビルドされます。</a:t>
            </a:r>
            <a:endParaRPr lang="en-US" altLang="ja-JP" sz="1200" dirty="0" smtClean="0"/>
          </a:p>
          <a:p>
            <a:pPr lvl="2"/>
            <a:r>
              <a:rPr lang="ja-JP" altLang="en-US" sz="1200" dirty="0" smtClean="0"/>
              <a:t>静的解析</a:t>
            </a:r>
            <a:r>
              <a:rPr lang="ja-JP" altLang="en-US" sz="1200" dirty="0"/>
              <a:t>は次バージョン以降で対応</a:t>
            </a:r>
            <a:r>
              <a:rPr lang="ja-JP" altLang="en-US" sz="1200" dirty="0" smtClean="0"/>
              <a:t>予定です。現在は</a:t>
            </a:r>
            <a:r>
              <a:rPr lang="en-US" altLang="ja-JP" sz="1200" dirty="0" err="1" smtClean="0"/>
              <a:t>SonarQube</a:t>
            </a:r>
            <a:r>
              <a:rPr lang="ja-JP" altLang="en-US" sz="1200" dirty="0" smtClean="0"/>
              <a:t>を選択した場合に動作しません。</a:t>
            </a:r>
            <a:endParaRPr lang="en-US" altLang="ja-JP" sz="1200" dirty="0"/>
          </a:p>
          <a:p>
            <a:pPr lvl="2"/>
            <a:r>
              <a:rPr lang="ja-JP" altLang="en-US" sz="1200" dirty="0" smtClean="0"/>
              <a:t>レジストリサービス</a:t>
            </a:r>
            <a:r>
              <a:rPr lang="ja-JP" altLang="en-US" sz="1200" dirty="0"/>
              <a:t>は現在内部のレジストリサービスのみとなっております</a:t>
            </a:r>
            <a:r>
              <a:rPr lang="ja-JP" altLang="en-US" sz="1200" dirty="0" smtClean="0"/>
              <a:t>。</a:t>
            </a:r>
            <a:endParaRPr lang="en-US" altLang="ja-JP" sz="1200" dirty="0" smtClean="0"/>
          </a:p>
          <a:p>
            <a:pPr lvl="2"/>
            <a:r>
              <a:rPr lang="ja-JP" altLang="en-US" sz="1200" dirty="0" smtClean="0"/>
              <a:t>イメージ</a:t>
            </a:r>
            <a:r>
              <a:rPr lang="ja-JP" altLang="en-US" sz="1200" dirty="0"/>
              <a:t>出力先以外の項目については次バージョン以降で対応</a:t>
            </a:r>
            <a:r>
              <a:rPr lang="ja-JP" altLang="en-US" sz="1200" dirty="0" smtClean="0"/>
              <a:t>予定です。</a:t>
            </a:r>
            <a:endParaRPr lang="en-US" altLang="ja-JP" sz="1200" dirty="0"/>
          </a:p>
          <a:p>
            <a:pPr lvl="2"/>
            <a:r>
              <a:rPr lang="en-US" altLang="ja-JP" sz="1200" dirty="0" smtClean="0"/>
              <a:t>Authentication </a:t>
            </a:r>
            <a:r>
              <a:rPr lang="en-US" altLang="ja-JP" sz="1200" dirty="0"/>
              <a:t>token, Base64 encoded certificate</a:t>
            </a:r>
            <a:r>
              <a:rPr lang="ja-JP" altLang="en-US" sz="1200" dirty="0" smtClean="0"/>
              <a:t>は次バージョン以降で対応予定です。</a:t>
            </a:r>
            <a:endParaRPr lang="en-US" altLang="ja-JP" sz="1200" dirty="0"/>
          </a:p>
          <a:p>
            <a:pPr lvl="2"/>
            <a:r>
              <a:rPr lang="ja-JP" altLang="en-US" sz="1200" dirty="0" smtClean="0"/>
              <a:t>テンプレート</a:t>
            </a:r>
            <a:r>
              <a:rPr lang="ja-JP" altLang="en-US" sz="1200" dirty="0"/>
              <a:t>で指定できる変数は、現在固定です</a:t>
            </a:r>
            <a:r>
              <a:rPr lang="ja-JP" altLang="en-US" sz="1200" dirty="0" smtClean="0"/>
              <a:t>。詳細は「コラム」を参照してください。</a:t>
            </a:r>
            <a:endParaRPr lang="en-US" altLang="ja-JP" sz="1200" dirty="0" smtClean="0"/>
          </a:p>
          <a:p>
            <a:pPr lvl="2"/>
            <a:endParaRPr lang="en-US" altLang="ja-JP" sz="1200" dirty="0" smtClean="0"/>
          </a:p>
          <a:p>
            <a:pPr lvl="1"/>
            <a:r>
              <a:rPr lang="ja-JP" altLang="en-US" sz="1400" dirty="0" smtClean="0"/>
              <a:t>注意事項</a:t>
            </a:r>
            <a:endParaRPr lang="en-US" altLang="ja-JP" sz="1400" dirty="0"/>
          </a:p>
          <a:p>
            <a:pPr lvl="2"/>
            <a:r>
              <a:rPr lang="en-US" altLang="ja-JP" sz="1200" dirty="0"/>
              <a:t>EPOCH</a:t>
            </a:r>
            <a:r>
              <a:rPr lang="ja-JP" altLang="en-US" sz="1200" dirty="0"/>
              <a:t>をインストールすると、</a:t>
            </a:r>
            <a:r>
              <a:rPr lang="en-US" altLang="ja-JP" sz="1200" dirty="0"/>
              <a:t>TEKTON</a:t>
            </a:r>
            <a:r>
              <a:rPr lang="ja-JP" altLang="en-US" sz="1200" dirty="0"/>
              <a:t>もインストールされます</a:t>
            </a:r>
            <a:r>
              <a:rPr lang="ja-JP" altLang="en-US" sz="1200" dirty="0" smtClean="0"/>
              <a:t>。</a:t>
            </a:r>
            <a:endParaRPr lang="en-US" altLang="ja-JP" sz="1200" dirty="0" smtClean="0"/>
          </a:p>
          <a:p>
            <a:pPr lvl="2"/>
            <a:r>
              <a:rPr lang="ja-JP" altLang="en-US" sz="1200" dirty="0"/>
              <a:t>変数は</a:t>
            </a:r>
            <a:r>
              <a:rPr lang="en-US" altLang="ja-JP" sz="1200" dirty="0"/>
              <a:t>”{{</a:t>
            </a:r>
            <a:r>
              <a:rPr lang="ja-JP" altLang="en-US" sz="1200" dirty="0"/>
              <a:t> 変数名 </a:t>
            </a:r>
            <a:r>
              <a:rPr lang="en-US" altLang="ja-JP" sz="1200" dirty="0"/>
              <a:t>}}”</a:t>
            </a:r>
            <a:r>
              <a:rPr lang="ja-JP" altLang="en-US" sz="1200" dirty="0"/>
              <a:t>で指定した内容となります。</a:t>
            </a:r>
            <a:endParaRPr lang="en-US" altLang="ja-JP" sz="1200" dirty="0"/>
          </a:p>
          <a:p>
            <a:pPr lvl="2"/>
            <a:endParaRPr lang="en-US" altLang="ja-JP" sz="1200" dirty="0"/>
          </a:p>
          <a:p>
            <a:pPr lvl="1"/>
            <a:endParaRPr lang="en-US" altLang="ja-JP" sz="1400" dirty="0"/>
          </a:p>
          <a:p>
            <a:pPr lvl="1"/>
            <a:endParaRPr lang="en-US" altLang="ja-JP" sz="1400" dirty="0" smtClean="0"/>
          </a:p>
          <a:p>
            <a:pPr lvl="1"/>
            <a:endParaRPr lang="en-US" altLang="ja-JP" sz="1400" dirty="0" smtClean="0"/>
          </a:p>
          <a:p>
            <a:pPr lvl="1"/>
            <a:endParaRPr lang="ja-JP" altLang="en-US" sz="1400" dirty="0" smtClean="0"/>
          </a:p>
          <a:p>
            <a:pPr lvl="1"/>
            <a:endParaRPr lang="en-US" altLang="ja-JP" sz="1800" dirty="0" smtClean="0"/>
          </a:p>
          <a:p>
            <a:pPr marL="180000" lvl="1" indent="0">
              <a:buNone/>
            </a:pPr>
            <a:endParaRPr lang="ja-JP" altLang="en-US" sz="1800" dirty="0"/>
          </a:p>
          <a:p>
            <a:pPr lvl="1"/>
            <a:endParaRPr lang="ja-JP" altLang="en-US" sz="2400" dirty="0"/>
          </a:p>
          <a:p>
            <a:pPr marL="360000" lvl="2" indent="0">
              <a:buNone/>
            </a:pPr>
            <a:endParaRPr lang="en-US" altLang="ja-JP" sz="2400"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5.1</a:t>
            </a:r>
            <a:r>
              <a:rPr kumimoji="0" lang="ja-JP" altLang="en-US" b="1" dirty="0" smtClean="0">
                <a:solidFill>
                  <a:prstClr val="white"/>
                </a:solidFill>
                <a:latin typeface="Meiryo UI" panose="020B0604030504040204" pitchFamily="50" charset="-128"/>
                <a:ea typeface="Meiryo UI" panose="020B0604030504040204" pitchFamily="50" charset="-128"/>
              </a:rPr>
              <a:t> 注意事項・制限事項</a:t>
            </a:r>
            <a:endParaRPr kumimoji="1" lang="ja-JP" altLang="en-US" dirty="0"/>
          </a:p>
        </p:txBody>
      </p:sp>
    </p:spTree>
    <p:extLst>
      <p:ext uri="{BB962C8B-B14F-4D97-AF65-F5344CB8AC3E}">
        <p14:creationId xmlns:p14="http://schemas.microsoft.com/office/powerpoint/2010/main" val="361521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コラム：</a:t>
            </a:r>
            <a:r>
              <a:rPr kumimoji="1" lang="en-US" altLang="ja-JP" dirty="0" smtClean="0"/>
              <a:t>Manifest</a:t>
            </a:r>
            <a:r>
              <a:rPr kumimoji="1" lang="ja-JP" altLang="en-US" dirty="0" smtClean="0"/>
              <a:t>テンプレートと変数名</a:t>
            </a:r>
            <a:endParaRPr kumimoji="1" lang="ja-JP" altLang="en-US" dirty="0"/>
          </a:p>
        </p:txBody>
      </p:sp>
      <p:sp>
        <p:nvSpPr>
          <p:cNvPr id="3" name="コンテンツ プレースホルダー 2"/>
          <p:cNvSpPr>
            <a:spLocks noGrp="1"/>
          </p:cNvSpPr>
          <p:nvPr>
            <p:ph sz="quarter" idx="10"/>
          </p:nvPr>
        </p:nvSpPr>
        <p:spPr/>
        <p:txBody>
          <a:bodyPr/>
          <a:lstStyle/>
          <a:p>
            <a:pPr marL="0" indent="0">
              <a:buNone/>
            </a:pPr>
            <a:r>
              <a:rPr lang="en-US" altLang="ja-JP" dirty="0" smtClean="0"/>
              <a:t>Manifest</a:t>
            </a:r>
            <a:r>
              <a:rPr lang="ja-JP" altLang="en-US" dirty="0" smtClean="0"/>
              <a:t>テンプレートをアップロードするとファイル内の定義文字が解析され、パラメータ入力できる状態になります。</a:t>
            </a:r>
            <a:endParaRPr kumimoji="1" lang="ja-JP" altLang="en-US" dirty="0"/>
          </a:p>
        </p:txBody>
      </p:sp>
      <p:sp>
        <p:nvSpPr>
          <p:cNvPr id="5" name="テキスト ボックス 4"/>
          <p:cNvSpPr txBox="1"/>
          <p:nvPr/>
        </p:nvSpPr>
        <p:spPr>
          <a:xfrm>
            <a:off x="4799856" y="1772816"/>
            <a:ext cx="6840760" cy="923330"/>
          </a:xfrm>
          <a:prstGeom prst="rect">
            <a:avLst/>
          </a:prstGeom>
          <a:noFill/>
        </p:spPr>
        <p:txBody>
          <a:bodyPr wrap="square" rtlCol="0">
            <a:spAutoFit/>
          </a:bodyPr>
          <a:lstStyle/>
          <a:p>
            <a:r>
              <a:rPr kumimoji="1" lang="en-US" altLang="ja-JP" dirty="0" smtClean="0">
                <a:solidFill>
                  <a:srgbClr val="FE7402"/>
                </a:solidFill>
              </a:rPr>
              <a:t>{{ </a:t>
            </a:r>
            <a:r>
              <a:rPr kumimoji="1" lang="ja-JP" altLang="en-US" dirty="0" smtClean="0">
                <a:solidFill>
                  <a:srgbClr val="FE7402"/>
                </a:solidFill>
              </a:rPr>
              <a:t>変数名 </a:t>
            </a:r>
            <a:r>
              <a:rPr kumimoji="1" lang="en-US" altLang="ja-JP" dirty="0" smtClean="0">
                <a:solidFill>
                  <a:srgbClr val="FE7402"/>
                </a:solidFill>
              </a:rPr>
              <a:t>}}</a:t>
            </a:r>
            <a:r>
              <a:rPr kumimoji="1" lang="ja-JP" altLang="en-US" dirty="0" smtClean="0">
                <a:solidFill>
                  <a:srgbClr val="FE7402"/>
                </a:solidFill>
              </a:rPr>
              <a:t> </a:t>
            </a:r>
            <a:r>
              <a:rPr kumimoji="1" lang="ja-JP" altLang="en-US" dirty="0" smtClean="0"/>
              <a:t>の形式で記述された文字が変数として認識され</a:t>
            </a:r>
            <a:r>
              <a:rPr lang="ja-JP" altLang="en-US" dirty="0"/>
              <a:t>、</a:t>
            </a:r>
            <a:r>
              <a:rPr kumimoji="1" lang="ja-JP" altLang="en-US" dirty="0" smtClean="0"/>
              <a:t>ユーザが入力できるようになります。</a:t>
            </a:r>
            <a:endParaRPr kumimoji="1" lang="en-US" altLang="ja-JP" dirty="0" smtClean="0"/>
          </a:p>
          <a:p>
            <a:r>
              <a:rPr lang="ja-JP" altLang="en-US" dirty="0" smtClean="0"/>
              <a:t>現在、</a:t>
            </a:r>
            <a:r>
              <a:rPr lang="en-US" altLang="ja-JP" dirty="0" smtClean="0"/>
              <a:t>EPOCH</a:t>
            </a:r>
            <a:r>
              <a:rPr lang="ja-JP" altLang="en-US" dirty="0" smtClean="0"/>
              <a:t>で使用できる変数名は以下の通りとなります。</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637380963"/>
              </p:ext>
            </p:extLst>
          </p:nvPr>
        </p:nvGraphicFramePr>
        <p:xfrm>
          <a:off x="4871864" y="2696146"/>
          <a:ext cx="626469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4080964097"/>
                    </a:ext>
                  </a:extLst>
                </a:gridCol>
                <a:gridCol w="3960440">
                  <a:extLst>
                    <a:ext uri="{9D8B030D-6E8A-4147-A177-3AD203B41FA5}">
                      <a16:colId xmlns:a16="http://schemas.microsoft.com/office/drawing/2014/main" val="3835826505"/>
                    </a:ext>
                  </a:extLst>
                </a:gridCol>
              </a:tblGrid>
              <a:tr h="318530">
                <a:tc>
                  <a:txBody>
                    <a:bodyPr/>
                    <a:lstStyle/>
                    <a:p>
                      <a:r>
                        <a:rPr kumimoji="1" lang="ja-JP" altLang="en-US" sz="1000" dirty="0" smtClean="0"/>
                        <a:t>変数名</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3657250148"/>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459258345"/>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1649123196"/>
                  </a:ext>
                </a:extLst>
              </a:tr>
              <a:tr h="288887">
                <a:tc>
                  <a:txBody>
                    <a:bodyPr/>
                    <a:lstStyle/>
                    <a:p>
                      <a:r>
                        <a:rPr kumimoji="1" lang="en-US" altLang="ja-JP" sz="1000" dirty="0" smtClean="0"/>
                        <a:t>{{ param01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ユーザが自由に使用できる固定の変数名</a:t>
                      </a:r>
                      <a:r>
                        <a:rPr lang="en-US" altLang="ja-JP" sz="1000" dirty="0" smtClean="0"/>
                        <a:t>01</a:t>
                      </a:r>
                      <a:endParaRPr lang="ja-JP" altLang="en-US" sz="1000" dirty="0" smtClean="0"/>
                    </a:p>
                  </a:txBody>
                  <a:tcPr>
                    <a:solidFill>
                      <a:schemeClr val="bg1">
                        <a:lumMod val="85000"/>
                      </a:schemeClr>
                    </a:solidFill>
                  </a:tcPr>
                </a:tc>
                <a:extLst>
                  <a:ext uri="{0D108BD9-81ED-4DB2-BD59-A6C34878D82A}">
                    <a16:rowId xmlns:a16="http://schemas.microsoft.com/office/drawing/2014/main" val="135931196"/>
                  </a:ext>
                </a:extLst>
              </a:tr>
              <a:tr h="288887">
                <a:tc>
                  <a:txBody>
                    <a:bodyPr/>
                    <a:lstStyle/>
                    <a:p>
                      <a:endParaRPr kumimoji="1" lang="en-US" altLang="ja-JP" sz="1000" dirty="0" smtClean="0"/>
                    </a:p>
                    <a:p>
                      <a:endParaRPr kumimoji="1" lang="en-US" altLang="ja-JP" sz="1000" dirty="0" smtClean="0"/>
                    </a:p>
                    <a:p>
                      <a:pPr algn="ctr"/>
                      <a:r>
                        <a:rPr kumimoji="1" lang="ja-JP" altLang="en-US" sz="1000" dirty="0" smtClean="0"/>
                        <a:t>～</a:t>
                      </a:r>
                      <a:endParaRPr kumimoji="1" lang="en-US" altLang="ja-JP" sz="1000" dirty="0" smtClean="0"/>
                    </a:p>
                  </a:txBody>
                  <a:tcPr vert="vert2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000" dirty="0" smtClean="0"/>
                    </a:p>
                  </a:txBody>
                  <a:tcPr>
                    <a:solidFill>
                      <a:schemeClr val="bg1">
                        <a:lumMod val="85000"/>
                      </a:schemeClr>
                    </a:solidFill>
                  </a:tcPr>
                </a:tc>
                <a:extLst>
                  <a:ext uri="{0D108BD9-81ED-4DB2-BD59-A6C34878D82A}">
                    <a16:rowId xmlns:a16="http://schemas.microsoft.com/office/drawing/2014/main" val="787639933"/>
                  </a:ext>
                </a:extLst>
              </a:tr>
              <a:tr h="288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t>{{ param20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ユーザが自由に使用できる固定の変数名</a:t>
                      </a:r>
                      <a:r>
                        <a:rPr lang="en-US" altLang="ja-JP" sz="1000" dirty="0" smtClean="0"/>
                        <a:t>20</a:t>
                      </a:r>
                      <a:r>
                        <a:rPr lang="ja-JP" altLang="en-US" sz="1000" dirty="0" smtClean="0"/>
                        <a:t>（</a:t>
                      </a:r>
                      <a:r>
                        <a:rPr lang="en-US" altLang="ja-JP" sz="1000" dirty="0" smtClean="0"/>
                        <a:t>20</a:t>
                      </a:r>
                      <a:r>
                        <a:rPr lang="ja-JP" altLang="en-US" sz="1000" dirty="0" smtClean="0"/>
                        <a:t>が上限）</a:t>
                      </a:r>
                    </a:p>
                  </a:txBody>
                  <a:tcPr>
                    <a:solidFill>
                      <a:schemeClr val="bg1">
                        <a:lumMod val="85000"/>
                      </a:schemeClr>
                    </a:solidFill>
                  </a:tcPr>
                </a:tc>
                <a:extLst>
                  <a:ext uri="{0D108BD9-81ED-4DB2-BD59-A6C34878D82A}">
                    <a16:rowId xmlns:a16="http://schemas.microsoft.com/office/drawing/2014/main" val="615933016"/>
                  </a:ext>
                </a:extLst>
              </a:tr>
            </a:tbl>
          </a:graphicData>
        </a:graphic>
      </p:graphicFrame>
      <p:sp>
        <p:nvSpPr>
          <p:cNvPr id="7" name="テキスト ボックス 6"/>
          <p:cNvSpPr txBox="1"/>
          <p:nvPr/>
        </p:nvSpPr>
        <p:spPr>
          <a:xfrm>
            <a:off x="5015881" y="4459111"/>
            <a:ext cx="6192688" cy="253916"/>
          </a:xfrm>
          <a:prstGeom prst="rect">
            <a:avLst/>
          </a:prstGeom>
          <a:noFill/>
        </p:spPr>
        <p:txBody>
          <a:bodyPr wrap="square" rtlCol="0">
            <a:spAutoFit/>
          </a:bodyPr>
          <a:lstStyle/>
          <a:p>
            <a:pPr algn="r"/>
            <a:r>
              <a:rPr kumimoji="1" lang="en-US" altLang="ja-JP" sz="1050" dirty="0" smtClean="0"/>
              <a:t>※</a:t>
            </a:r>
            <a:r>
              <a:rPr kumimoji="1" lang="ja-JP" altLang="en-US" sz="1050" dirty="0" smtClean="0"/>
              <a:t>ユーザ任意の変数名</a:t>
            </a:r>
            <a:r>
              <a:rPr lang="ja-JP" altLang="en-US" sz="1050" dirty="0" smtClean="0"/>
              <a:t>につきましては、今後対応する予定です</a:t>
            </a:r>
            <a:endParaRPr kumimoji="1" lang="ja-JP" altLang="en-US" sz="1050" dirty="0"/>
          </a:p>
        </p:txBody>
      </p:sp>
      <p:pic>
        <p:nvPicPr>
          <p:cNvPr id="8" name="図 7"/>
          <p:cNvPicPr>
            <a:picLocks noChangeAspect="1"/>
          </p:cNvPicPr>
          <p:nvPr/>
        </p:nvPicPr>
        <p:blipFill>
          <a:blip r:embed="rId2"/>
          <a:stretch>
            <a:fillRect/>
          </a:stretch>
        </p:blipFill>
        <p:spPr>
          <a:xfrm>
            <a:off x="407368" y="1988840"/>
            <a:ext cx="3816424" cy="1800759"/>
          </a:xfrm>
          <a:prstGeom prst="rect">
            <a:avLst/>
          </a:prstGeom>
          <a:ln>
            <a:solidFill>
              <a:schemeClr val="tx1"/>
            </a:solidFill>
          </a:ln>
        </p:spPr>
      </p:pic>
    </p:spTree>
    <p:extLst>
      <p:ext uri="{BB962C8B-B14F-4D97-AF65-F5344CB8AC3E}">
        <p14:creationId xmlns:p14="http://schemas.microsoft.com/office/powerpoint/2010/main" val="1052229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EPOCH</a:t>
            </a:r>
            <a:r>
              <a:rPr lang="ja-JP" altLang="en-US" dirty="0" smtClean="0"/>
              <a:t>インストール</a:t>
            </a:r>
            <a:endParaRPr lang="en-US" altLang="ja-JP" dirty="0"/>
          </a:p>
          <a:p>
            <a:pPr lvl="1"/>
            <a:r>
              <a:rPr lang="ja-JP" altLang="en-US" dirty="0"/>
              <a:t>ターミナル</a:t>
            </a:r>
            <a:r>
              <a:rPr lang="ja-JP" altLang="en-US" dirty="0" smtClean="0"/>
              <a:t>で</a:t>
            </a:r>
            <a:r>
              <a:rPr lang="en-US" altLang="ja-JP" dirty="0" err="1" smtClean="0"/>
              <a:t>kubectl</a:t>
            </a:r>
            <a:r>
              <a:rPr lang="ja-JP" altLang="en-US" dirty="0" smtClean="0"/>
              <a:t>が実行できる環境に</a:t>
            </a:r>
            <a:r>
              <a:rPr lang="en-US" altLang="ja-JP" dirty="0" smtClean="0"/>
              <a:t>SSH</a:t>
            </a:r>
            <a:r>
              <a:rPr lang="ja-JP" altLang="en-US" dirty="0" smtClean="0"/>
              <a:t>ログインし、以下</a:t>
            </a:r>
            <a:r>
              <a:rPr lang="ja-JP" altLang="en-US" dirty="0"/>
              <a:t>のコマンドを実行</a:t>
            </a:r>
            <a:r>
              <a:rPr lang="ja-JP" altLang="en-US" dirty="0" smtClean="0"/>
              <a:t>して</a:t>
            </a:r>
            <a:r>
              <a:rPr lang="en-US" altLang="ja-JP" dirty="0" smtClean="0"/>
              <a:t>EPOCH</a:t>
            </a:r>
            <a:r>
              <a:rPr lang="ja-JP" altLang="en-US" dirty="0"/>
              <a:t>を</a:t>
            </a:r>
            <a:r>
              <a:rPr lang="ja-JP" altLang="en-US" dirty="0" smtClean="0"/>
              <a:t>インストールします。</a:t>
            </a:r>
            <a:endParaRPr lang="en-US" altLang="ja-JP" dirty="0" smtClean="0"/>
          </a:p>
          <a:p>
            <a:pPr marL="288000" lvl="2" indent="0">
              <a:buNone/>
            </a:pPr>
            <a:endParaRPr lang="en-US" altLang="ja-JP" dirty="0" smtClean="0"/>
          </a:p>
          <a:p>
            <a:pPr marL="288000" lvl="2" indent="0">
              <a:buNone/>
            </a:pPr>
            <a:r>
              <a:rPr lang="ja-JP" altLang="en-US" dirty="0" smtClean="0"/>
              <a:t>以下</a:t>
            </a:r>
            <a:r>
              <a:rPr lang="ja-JP" altLang="en-US" dirty="0"/>
              <a:t>のコマンドでインストールの進行状況</a:t>
            </a:r>
            <a:r>
              <a:rPr lang="ja-JP" altLang="en-US" dirty="0" smtClean="0"/>
              <a:t>を確認できます。</a:t>
            </a:r>
            <a:endParaRPr lang="en-US" altLang="ja-JP" sz="1200" dirty="0" smtClean="0"/>
          </a:p>
          <a:p>
            <a:pPr marL="180000" lvl="1" indent="0">
              <a:buNone/>
            </a:pPr>
            <a:endParaRPr lang="en-US" altLang="ja-JP" sz="1400" b="1" dirty="0"/>
          </a:p>
          <a:p>
            <a:pPr marL="288000" lvl="2" indent="0">
              <a:buNone/>
            </a:pPr>
            <a:r>
              <a:rPr lang="ja-JP" altLang="en-US" dirty="0" smtClean="0"/>
              <a:t>コマンド結果に</a:t>
            </a:r>
            <a:r>
              <a:rPr lang="ja-JP" altLang="en-US" dirty="0"/>
              <a:t>表示されているすべてのコンポーネント</a:t>
            </a:r>
            <a:r>
              <a:rPr lang="ja-JP" altLang="en-US" dirty="0" smtClean="0"/>
              <a:t>の</a:t>
            </a:r>
            <a:r>
              <a:rPr lang="en-US" altLang="ja-JP" dirty="0" smtClean="0"/>
              <a:t>STATUS</a:t>
            </a:r>
            <a:r>
              <a:rPr lang="ja-JP" altLang="en-US" dirty="0" smtClean="0"/>
              <a:t>が </a:t>
            </a:r>
            <a:r>
              <a:rPr lang="en-US" altLang="ja-JP" dirty="0"/>
              <a:t>“Running” </a:t>
            </a:r>
            <a:r>
              <a:rPr lang="ja-JP" altLang="en-US" dirty="0"/>
              <a:t>であることを確認します</a:t>
            </a:r>
            <a:r>
              <a:rPr lang="ja-JP" altLang="en-US" dirty="0" smtClean="0"/>
              <a:t>。</a:t>
            </a:r>
            <a:endParaRPr lang="en-US" altLang="ja-JP" dirty="0"/>
          </a:p>
          <a:p>
            <a:pPr marL="288000" lvl="2" indent="0">
              <a:buNone/>
            </a:pPr>
            <a:r>
              <a:rPr lang="en-US" altLang="ja-JP" b="1" dirty="0" smtClean="0"/>
              <a:t>【</a:t>
            </a:r>
            <a:r>
              <a:rPr lang="ja-JP" altLang="en-US" b="1" dirty="0" smtClean="0"/>
              <a:t>コマンド結果 イメージ</a:t>
            </a:r>
            <a:r>
              <a:rPr lang="en-US" altLang="ja-JP" b="1" dirty="0" smtClean="0"/>
              <a:t>】</a:t>
            </a:r>
            <a:endParaRPr lang="en-US" altLang="ja-JP" b="1" dirty="0"/>
          </a:p>
          <a:p>
            <a:pPr marL="180000" lvl="1"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(3/5)</a:t>
            </a:r>
            <a:endParaRPr kumimoji="1" lang="ja-JP" altLang="en-US" dirty="0"/>
          </a:p>
        </p:txBody>
      </p:sp>
      <p:sp>
        <p:nvSpPr>
          <p:cNvPr id="5" name="テキスト ボックス 4"/>
          <p:cNvSpPr txBox="1"/>
          <p:nvPr/>
        </p:nvSpPr>
        <p:spPr>
          <a:xfrm>
            <a:off x="695400" y="2897633"/>
            <a:ext cx="11161240" cy="1015663"/>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accent3">
                    <a:lumMod val="50000"/>
                    <a:lumOff val="50000"/>
                  </a:schemeClr>
                </a:solidFill>
                <a:latin typeface="Consolas" panose="020B0609020204030204" pitchFamily="49" charset="0"/>
              </a:rPr>
              <a:t>NAME                                        READY   STATUS    RESTARTS   AGE</a:t>
            </a:r>
          </a:p>
          <a:p>
            <a:r>
              <a:rPr lang="en-US" altLang="ja-JP" sz="1200" dirty="0" smtClean="0">
                <a:solidFill>
                  <a:schemeClr val="accent3">
                    <a:lumMod val="50000"/>
                    <a:lumOff val="50000"/>
                  </a:schemeClr>
                </a:solidFill>
                <a:latin typeface="Consolas" panose="020B0609020204030204" pitchFamily="49" charset="0"/>
              </a:rPr>
              <a:t>epoch-</a:t>
            </a:r>
            <a:r>
              <a:rPr lang="en-US" altLang="ja-JP" sz="1200" dirty="0" err="1" smtClean="0">
                <a:solidFill>
                  <a:schemeClr val="accent3">
                    <a:lumMod val="50000"/>
                    <a:lumOff val="50000"/>
                  </a:schemeClr>
                </a:solidFill>
                <a:latin typeface="Consolas" panose="020B0609020204030204" pitchFamily="49" charset="0"/>
              </a:rPr>
              <a:t>cicd</a:t>
            </a:r>
            <a:r>
              <a:rPr lang="en-US" altLang="ja-JP" sz="1200" dirty="0" smtClean="0">
                <a:solidFill>
                  <a:schemeClr val="accent3">
                    <a:lumMod val="50000"/>
                    <a:lumOff val="50000"/>
                  </a:schemeClr>
                </a:solidFill>
                <a:latin typeface="Consolas" panose="020B0609020204030204" pitchFamily="49" charset="0"/>
              </a:rPr>
              <a:t>-</a:t>
            </a:r>
            <a:r>
              <a:rPr lang="en-US" altLang="ja-JP" sz="1200" dirty="0" err="1" smtClean="0">
                <a:solidFill>
                  <a:schemeClr val="accent3">
                    <a:lumMod val="50000"/>
                    <a:lumOff val="50000"/>
                  </a:schemeClr>
                </a:solidFill>
                <a:latin typeface="Consolas" panose="020B0609020204030204" pitchFamily="49" charset="0"/>
              </a:rPr>
              <a:t>api</a:t>
            </a:r>
            <a:r>
              <a:rPr lang="en-US" altLang="ja-JP" sz="1200" dirty="0" smtClean="0">
                <a:solidFill>
                  <a:schemeClr val="accent3">
                    <a:lumMod val="50000"/>
                    <a:lumOff val="50000"/>
                  </a:schemeClr>
                </a:solidFill>
                <a:latin typeface="Consolas" panose="020B0609020204030204" pitchFamily="49" charset="0"/>
              </a:rPr>
              <a:t>-*********-*****              1/1     </a:t>
            </a:r>
            <a:r>
              <a:rPr lang="en-US" altLang="ja-JP" sz="1200" dirty="0">
                <a:solidFill>
                  <a:schemeClr val="accent3">
                    <a:lumMod val="50000"/>
                    <a:lumOff val="50000"/>
                  </a:schemeClr>
                </a:solidFill>
                <a:latin typeface="Consolas" panose="020B0609020204030204" pitchFamily="49" charset="0"/>
              </a:rPr>
              <a:t>Running   0          </a:t>
            </a:r>
            <a:r>
              <a:rPr lang="en-US" altLang="ja-JP" sz="1200" dirty="0" smtClean="0">
                <a:solidFill>
                  <a:schemeClr val="accent3">
                    <a:lumMod val="50000"/>
                    <a:lumOff val="50000"/>
                  </a:schemeClr>
                </a:solidFill>
                <a:latin typeface="Consolas" panose="020B0609020204030204" pitchFamily="49" charset="0"/>
              </a:rPr>
              <a:t>**s</a:t>
            </a:r>
            <a:endParaRPr lang="en-US" altLang="ja-JP" sz="1200" dirty="0">
              <a:solidFill>
                <a:schemeClr val="accent3">
                  <a:lumMod val="50000"/>
                  <a:lumOff val="50000"/>
                </a:schemeClr>
              </a:solidFill>
              <a:latin typeface="Consolas" panose="020B0609020204030204" pitchFamily="49" charset="0"/>
            </a:endParaRPr>
          </a:p>
          <a:p>
            <a:r>
              <a:rPr lang="en-US" altLang="ja-JP" sz="1200" dirty="0" smtClean="0">
                <a:solidFill>
                  <a:schemeClr val="accent3">
                    <a:lumMod val="50000"/>
                    <a:lumOff val="50000"/>
                  </a:schemeClr>
                </a:solidFill>
                <a:latin typeface="Consolas" panose="020B0609020204030204" pitchFamily="49" charset="0"/>
              </a:rPr>
              <a:t>epoch-</a:t>
            </a:r>
            <a:r>
              <a:rPr lang="en-US" altLang="ja-JP" sz="1200" dirty="0" err="1" smtClean="0">
                <a:solidFill>
                  <a:schemeClr val="accent3">
                    <a:lumMod val="50000"/>
                    <a:lumOff val="50000"/>
                  </a:schemeClr>
                </a:solidFill>
                <a:latin typeface="Consolas" panose="020B0609020204030204" pitchFamily="49" charset="0"/>
              </a:rPr>
              <a:t>rs</a:t>
            </a:r>
            <a:r>
              <a:rPr lang="en-US" altLang="ja-JP" sz="1200" dirty="0" smtClean="0">
                <a:solidFill>
                  <a:schemeClr val="accent3">
                    <a:lumMod val="50000"/>
                    <a:lumOff val="50000"/>
                  </a:schemeClr>
                </a:solidFill>
                <a:latin typeface="Consolas" panose="020B0609020204030204" pitchFamily="49" charset="0"/>
              </a:rPr>
              <a:t>-organization-</a:t>
            </a:r>
            <a:r>
              <a:rPr lang="en-US" altLang="ja-JP" sz="1200" dirty="0" err="1" smtClean="0">
                <a:solidFill>
                  <a:schemeClr val="accent3">
                    <a:lumMod val="50000"/>
                    <a:lumOff val="50000"/>
                  </a:schemeClr>
                </a:solidFill>
                <a:latin typeface="Consolas" panose="020B0609020204030204" pitchFamily="49" charset="0"/>
              </a:rPr>
              <a:t>api</a:t>
            </a:r>
            <a:r>
              <a:rPr lang="en-US" altLang="ja-JP" sz="1200" dirty="0" smtClean="0">
                <a:solidFill>
                  <a:schemeClr val="accent3">
                    <a:lumMod val="50000"/>
                    <a:lumOff val="50000"/>
                  </a:schemeClr>
                </a:solidFill>
                <a:latin typeface="Consolas" panose="020B0609020204030204" pitchFamily="49" charset="0"/>
              </a:rPr>
              <a:t>-*********-*****   1/1     </a:t>
            </a:r>
            <a:r>
              <a:rPr lang="en-US" altLang="ja-JP" sz="1200" dirty="0">
                <a:solidFill>
                  <a:schemeClr val="accent3">
                    <a:lumMod val="50000"/>
                    <a:lumOff val="50000"/>
                  </a:schemeClr>
                </a:solidFill>
                <a:latin typeface="Consolas" panose="020B0609020204030204" pitchFamily="49" charset="0"/>
              </a:rPr>
              <a:t>Running   </a:t>
            </a:r>
            <a:r>
              <a:rPr lang="en-US" altLang="ja-JP" sz="1200" dirty="0" smtClean="0">
                <a:solidFill>
                  <a:schemeClr val="accent3">
                    <a:lumMod val="50000"/>
                    <a:lumOff val="50000"/>
                  </a:schemeClr>
                </a:solidFill>
                <a:latin typeface="Consolas" panose="020B0609020204030204" pitchFamily="49" charset="0"/>
              </a:rPr>
              <a:t>0          **s</a:t>
            </a:r>
            <a:endParaRPr lang="en-US" altLang="ja-JP" sz="1200" dirty="0">
              <a:solidFill>
                <a:schemeClr val="accent3">
                  <a:lumMod val="50000"/>
                  <a:lumOff val="50000"/>
                </a:schemeClr>
              </a:solidFill>
              <a:latin typeface="Consolas" panose="020B0609020204030204" pitchFamily="49" charset="0"/>
            </a:endParaRPr>
          </a:p>
          <a:p>
            <a:r>
              <a:rPr lang="en-US" altLang="ja-JP" sz="1200" dirty="0" smtClean="0">
                <a:solidFill>
                  <a:schemeClr val="accent3">
                    <a:lumMod val="50000"/>
                    <a:lumOff val="50000"/>
                  </a:schemeClr>
                </a:solidFill>
                <a:latin typeface="Consolas" panose="020B0609020204030204" pitchFamily="49" charset="0"/>
              </a:rPr>
              <a:t>epoch-</a:t>
            </a:r>
            <a:r>
              <a:rPr lang="en-US" altLang="ja-JP" sz="1200" dirty="0" err="1" smtClean="0">
                <a:solidFill>
                  <a:schemeClr val="accent3">
                    <a:lumMod val="50000"/>
                    <a:lumOff val="50000"/>
                  </a:schemeClr>
                </a:solidFill>
                <a:latin typeface="Consolas" panose="020B0609020204030204" pitchFamily="49" charset="0"/>
              </a:rPr>
              <a:t>rs</a:t>
            </a:r>
            <a:r>
              <a:rPr lang="en-US" altLang="ja-JP" sz="1200" dirty="0" smtClean="0">
                <a:solidFill>
                  <a:schemeClr val="accent3">
                    <a:lumMod val="50000"/>
                    <a:lumOff val="50000"/>
                  </a:schemeClr>
                </a:solidFill>
                <a:latin typeface="Consolas" panose="020B0609020204030204" pitchFamily="49" charset="0"/>
              </a:rPr>
              <a:t>-workspace-</a:t>
            </a:r>
            <a:r>
              <a:rPr lang="en-US" altLang="ja-JP" sz="1200" dirty="0" err="1" smtClean="0">
                <a:solidFill>
                  <a:schemeClr val="accent3">
                    <a:lumMod val="50000"/>
                    <a:lumOff val="50000"/>
                  </a:schemeClr>
                </a:solidFill>
                <a:latin typeface="Consolas" panose="020B0609020204030204" pitchFamily="49" charset="0"/>
              </a:rPr>
              <a:t>api</a:t>
            </a:r>
            <a:r>
              <a:rPr lang="en-US" altLang="ja-JP" sz="1200" dirty="0" smtClean="0">
                <a:solidFill>
                  <a:schemeClr val="accent3">
                    <a:lumMod val="50000"/>
                    <a:lumOff val="50000"/>
                  </a:schemeClr>
                </a:solidFill>
                <a:latin typeface="Consolas" panose="020B0609020204030204" pitchFamily="49" charset="0"/>
              </a:rPr>
              <a:t>-</a:t>
            </a:r>
            <a:r>
              <a:rPr lang="en-US" altLang="ja-JP" sz="1200" dirty="0">
                <a:solidFill>
                  <a:schemeClr val="accent3">
                    <a:lumMod val="50000"/>
                    <a:lumOff val="50000"/>
                  </a:schemeClr>
                </a:solidFill>
                <a:latin typeface="Consolas" panose="020B0609020204030204" pitchFamily="49" charset="0"/>
              </a:rPr>
              <a:t> *********-*****</a:t>
            </a:r>
            <a:r>
              <a:rPr lang="en-US" altLang="ja-JP" sz="1200" dirty="0" smtClean="0">
                <a:solidFill>
                  <a:schemeClr val="accent3">
                    <a:lumMod val="50000"/>
                    <a:lumOff val="50000"/>
                  </a:schemeClr>
                </a:solidFill>
                <a:latin typeface="Consolas" panose="020B0609020204030204" pitchFamily="49" charset="0"/>
              </a:rPr>
              <a:t>     </a:t>
            </a:r>
            <a:r>
              <a:rPr lang="en-US" altLang="ja-JP" sz="1200" dirty="0">
                <a:solidFill>
                  <a:schemeClr val="accent3">
                    <a:lumMod val="50000"/>
                    <a:lumOff val="50000"/>
                  </a:schemeClr>
                </a:solidFill>
                <a:latin typeface="Consolas" panose="020B0609020204030204" pitchFamily="49" charset="0"/>
              </a:rPr>
              <a:t>1/1     Running   0          </a:t>
            </a:r>
            <a:r>
              <a:rPr lang="en-US" altLang="ja-JP" sz="1200" dirty="0" smtClean="0">
                <a:solidFill>
                  <a:schemeClr val="accent3">
                    <a:lumMod val="50000"/>
                    <a:lumOff val="50000"/>
                  </a:schemeClr>
                </a:solidFill>
                <a:latin typeface="Consolas" panose="020B0609020204030204" pitchFamily="49" charset="0"/>
              </a:rPr>
              <a:t>**s</a:t>
            </a:r>
            <a:endParaRPr lang="en-US" altLang="ja-JP" sz="1200" dirty="0">
              <a:solidFill>
                <a:schemeClr val="accent3">
                  <a:lumMod val="50000"/>
                  <a:lumOff val="50000"/>
                </a:schemeClr>
              </a:solidFill>
              <a:latin typeface="Consolas" panose="020B0609020204030204" pitchFamily="49" charset="0"/>
            </a:endParaRPr>
          </a:p>
          <a:p>
            <a:r>
              <a:rPr lang="ja-JP" altLang="en-US" sz="1200" dirty="0" smtClean="0">
                <a:solidFill>
                  <a:schemeClr val="accent3">
                    <a:lumMod val="50000"/>
                    <a:lumOff val="50000"/>
                  </a:schemeClr>
                </a:solidFill>
                <a:latin typeface="Consolas" panose="020B0609020204030204" pitchFamily="49" charset="0"/>
              </a:rPr>
              <a:t>～</a:t>
            </a:r>
            <a:endParaRPr lang="en-US" altLang="ja-JP" sz="1200" dirty="0">
              <a:solidFill>
                <a:schemeClr val="accent3">
                  <a:lumMod val="50000"/>
                  <a:lumOff val="50000"/>
                </a:schemeClr>
              </a:solidFill>
              <a:latin typeface="Consolas" panose="020B0609020204030204" pitchFamily="49" charset="0"/>
            </a:endParaRPr>
          </a:p>
        </p:txBody>
      </p:sp>
      <p:sp>
        <p:nvSpPr>
          <p:cNvPr id="7" name="角丸四角形 6"/>
          <p:cNvSpPr/>
          <p:nvPr/>
        </p:nvSpPr>
        <p:spPr bwMode="auto">
          <a:xfrm>
            <a:off x="5015880" y="2882007"/>
            <a:ext cx="864096" cy="1015663"/>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9" name="表 8"/>
          <p:cNvGraphicFramePr>
            <a:graphicFrameLocks noGrp="1"/>
          </p:cNvGraphicFramePr>
          <p:nvPr>
            <p:extLst/>
          </p:nvPr>
        </p:nvGraphicFramePr>
        <p:xfrm>
          <a:off x="695400" y="148478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https://github.com/exastro-suite/epoch/releases/download/v0.1.0/epoch-install.yaml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graphicFrame>
        <p:nvGraphicFramePr>
          <p:cNvPr id="11" name="表 10"/>
          <p:cNvGraphicFramePr>
            <a:graphicFrameLocks noGrp="1"/>
          </p:cNvGraphicFramePr>
          <p:nvPr>
            <p:extLst/>
          </p:nvPr>
        </p:nvGraphicFramePr>
        <p:xfrm>
          <a:off x="695400" y="204271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kubectl get pod -n epoch-system</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3244868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EPOCH Quick Start_https化後の最新_レビューでのコメント等を追記</Template>
  <TotalTime>0</TotalTime>
  <Words>6765</Words>
  <Application>Microsoft Office PowerPoint</Application>
  <PresentationFormat>ワイド画面</PresentationFormat>
  <Paragraphs>1265</Paragraphs>
  <Slides>86</Slides>
  <Notes>12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86</vt:i4>
      </vt:variant>
    </vt:vector>
  </HeadingPairs>
  <TitlesOfParts>
    <vt:vector size="98" baseType="lpstr">
      <vt:lpstr>HGP創英角ｺﾞｼｯｸUB</vt:lpstr>
      <vt:lpstr>Meiryo UI</vt:lpstr>
      <vt:lpstr>ＭＳ Ｐゴシック</vt:lpstr>
      <vt:lpstr>ＭＳ 明朝</vt:lpstr>
      <vt:lpstr>メイリオ</vt:lpstr>
      <vt:lpstr>Arial</vt:lpstr>
      <vt:lpstr>Calibri</vt:lpstr>
      <vt:lpstr>Consolas</vt:lpstr>
      <vt:lpstr>Segoe UI</vt:lpstr>
      <vt:lpstr>Tahoma</vt:lpstr>
      <vt:lpstr>Wingdings</vt:lpstr>
      <vt:lpstr>NEC_standard4_3</vt:lpstr>
      <vt:lpstr>EPOCH Quick Start</vt:lpstr>
      <vt:lpstr>目次</vt:lpstr>
      <vt:lpstr>1. はじめに</vt:lpstr>
      <vt:lpstr>1.1 QuickStartについて</vt:lpstr>
      <vt:lpstr>1.2 QuickStartを実施するPC環境ついて</vt:lpstr>
      <vt:lpstr>2. インストール</vt:lpstr>
      <vt:lpstr>2.1 EPOCHのインストール(1/5)</vt:lpstr>
      <vt:lpstr>2.1 EPOCHのインストール(2/5)</vt:lpstr>
      <vt:lpstr>2.1 EPOCHのインストール(3/5)</vt:lpstr>
      <vt:lpstr>2.1 EPOCHのインストール(4/5)</vt:lpstr>
      <vt:lpstr>2.1 EPOCHのインストール(5/5)</vt:lpstr>
      <vt:lpstr>2.2 リポジトリ準備(1/4)</vt:lpstr>
      <vt:lpstr>2.2 リポジトリ準備(2/4)</vt:lpstr>
      <vt:lpstr>2.2 リポジトリ準備(3/4)</vt:lpstr>
      <vt:lpstr>2.2 リポジトリ準備(4/4)</vt:lpstr>
      <vt:lpstr>2.3 Manifestテンプレートファイルの準備</vt:lpstr>
      <vt:lpstr>3. ワークスペース作成</vt:lpstr>
      <vt:lpstr>3.1 ワークスペース</vt:lpstr>
      <vt:lpstr>3.2 CI/CDについて</vt:lpstr>
      <vt:lpstr>3.3 EPOCHのCI/CD</vt:lpstr>
      <vt:lpstr>3.4 EPOCH起動</vt:lpstr>
      <vt:lpstr>3.5 ワークスペース作成(1/7)</vt:lpstr>
      <vt:lpstr>3.5 ワークスペース作成(2/7)</vt:lpstr>
      <vt:lpstr>3.5 ワークスペース作成(3/7)</vt:lpstr>
      <vt:lpstr>3.5 ワークスペース作成(4/7)</vt:lpstr>
      <vt:lpstr>3.5 ワークスペース作成(5/7)</vt:lpstr>
      <vt:lpstr>3.5 ワークスペース作成(6/7)</vt:lpstr>
      <vt:lpstr>3.5 ワークスペース作成(7/7)</vt:lpstr>
      <vt:lpstr>4. チュートリアル</vt:lpstr>
      <vt:lpstr>4.1 チュートリアルの概要(1/2)</vt:lpstr>
      <vt:lpstr>4.1 チュートリアルの概要(2/2)</vt:lpstr>
      <vt:lpstr>4.2 サンプルアプリの構成</vt:lpstr>
      <vt:lpstr>4.3 チュートリアルの流れ(CI/CDワークフロー)</vt:lpstr>
      <vt:lpstr>4.4 Manifestテンプレートファイルについて</vt:lpstr>
      <vt:lpstr>1回目のCI/CDワークフロー手順</vt:lpstr>
      <vt:lpstr>4.5 1回目のCI/CDワークフロー手順(1/25)</vt:lpstr>
      <vt:lpstr>4.5 1回目のCI/CDワークフロー手順(2/25)</vt:lpstr>
      <vt:lpstr>4.5 1回目のCI/CDワークフロー手順(3/25)</vt:lpstr>
      <vt:lpstr>4.5 1回目のCI/CDワークフロー手順(4/25)</vt:lpstr>
      <vt:lpstr>4.5 1回目のCI/CDワークフロー手順(5/25)</vt:lpstr>
      <vt:lpstr>4.5 1回目のCI/CDワークフロー手順(6/25)</vt:lpstr>
      <vt:lpstr>4.5 1回目のCI/CDワークフロー手順(7/25)</vt:lpstr>
      <vt:lpstr>4.5 1回目のCI/CDワークフロー手順(8/25)</vt:lpstr>
      <vt:lpstr>4.5 1回目のCI/CDワークフロー手順(9/25)</vt:lpstr>
      <vt:lpstr>4.5 1回目のCI/CDワークフロー手順(10/25)</vt:lpstr>
      <vt:lpstr>4.5 1回目のCI/CDワークフロー手順(11/25)</vt:lpstr>
      <vt:lpstr>4.5 1回目のCI/CDワークフロー手順(12/25)</vt:lpstr>
      <vt:lpstr>4.5 1回目のCI/CDワークフロー手順(13/25)</vt:lpstr>
      <vt:lpstr>4.5 1回目のCI/CDワークフロー手順(14/25)</vt:lpstr>
      <vt:lpstr>4.5 1回目のCI/CDワークフロー手順(15/25)</vt:lpstr>
      <vt:lpstr>4.5 1回目のCI/CDワークフロー手順(16/25)</vt:lpstr>
      <vt:lpstr>4.5 1回目のCI/CDワークフロー手順(17/25)</vt:lpstr>
      <vt:lpstr>4.5 1回目のCI/CDワークフロー手順(18/25)</vt:lpstr>
      <vt:lpstr>4.5 1回目のCI/CDワークフロー手順(19/25)</vt:lpstr>
      <vt:lpstr>4.5 1回目のCI/CDワークフロー手順(20/25)</vt:lpstr>
      <vt:lpstr>4.5 1回目のCI/CDワークフロー手順(21/25)</vt:lpstr>
      <vt:lpstr>4.5 1回目のCI/CDワークフロー手順(22/25)</vt:lpstr>
      <vt:lpstr>4.5 1回目のCI/CDワークフロー手順(23/25)</vt:lpstr>
      <vt:lpstr>4.5 1回目のCI/CDワークフロー手順(24/25)</vt:lpstr>
      <vt:lpstr>4.5 1回目のCI/CDワークフロー手順(25/25)</vt:lpstr>
      <vt:lpstr>2回目のCI/CDワークフロー手順</vt:lpstr>
      <vt:lpstr>4.6 2回目のCI/CDワークフロー手順(1/21)</vt:lpstr>
      <vt:lpstr>4.6 2回目のCI/CDワークフロー手順(2/21)</vt:lpstr>
      <vt:lpstr>4.6 2回目のCI/CDワークフロー手順(3/21)</vt:lpstr>
      <vt:lpstr>4.6 2回目のCI/CDワークフロー手順(4/21)</vt:lpstr>
      <vt:lpstr>4.6 2回目のCI/CDワークフロー手順(5/21)</vt:lpstr>
      <vt:lpstr>4.6 2回目のCI/CDワークフロー手順(6/21)</vt:lpstr>
      <vt:lpstr>4.6 2回目のCI/CDワークフロー手順(7/21)</vt:lpstr>
      <vt:lpstr>4.6 2回目のCI/CDワークフロー手順(8/21)</vt:lpstr>
      <vt:lpstr>4.6 2回目のCI/CDワークフロー手順(9/21)</vt:lpstr>
      <vt:lpstr>4.6 2回目のCI/CDワークフロー手順(10/21)</vt:lpstr>
      <vt:lpstr>4.6 2回目のCI/CDワークフロー手順(11/21)</vt:lpstr>
      <vt:lpstr>4.6 2回目のCI/CDワークフロー手順(12/21)</vt:lpstr>
      <vt:lpstr>4.6 2回目のCI/CDワークフロー手順(13/21)</vt:lpstr>
      <vt:lpstr>4.6 2回目のCI/CDワークフロー手順(14/21)</vt:lpstr>
      <vt:lpstr>4.6 2回目のCI/CDワークフロー手順(15/21)</vt:lpstr>
      <vt:lpstr>4.6 2回目のCI/CDワークフロー手順(16/21)</vt:lpstr>
      <vt:lpstr>4.6 2回目のCI/CDワークフロー手順(17/21)</vt:lpstr>
      <vt:lpstr>4.6 2回目のCI/CDワークフロー手順(18/21)</vt:lpstr>
      <vt:lpstr>4.6 2回目のCI/CDワークフロー手順(19/21)</vt:lpstr>
      <vt:lpstr>4.6 2回目のCI/CDワークフロー手順(20/21)</vt:lpstr>
      <vt:lpstr>4.6 2回目のCI/CDワークフロー手順(21/21)</vt:lpstr>
      <vt:lpstr>5. 付録</vt:lpstr>
      <vt:lpstr>5.1 注意事項・制限事項</vt:lpstr>
      <vt:lpstr>コラム：Manifestテンプレートと変数名</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2021-08-23T02:03:22Z</dcterms:created>
  <dcterms:modified xsi:type="dcterms:W3CDTF">2021-08-26T09:31:09Z</dcterms:modified>
</cp:coreProperties>
</file>